
<file path=[Content_Types].xml><?xml version="1.0" encoding="utf-8"?>
<Types xmlns="http://schemas.openxmlformats.org/package/2006/content-types">
  <Default ContentType="image/png" Extension="png"/>
  <Default ContentType="application/vnd.openxmlformats-package.relationships+xml" Extension="rels"/>
  <Default ContentType="application/xml" Extension="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0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4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  <Override PartName="/docProps/custom.xml" ContentType="application/vnd.openxmlformats-officedocument.custom-properties+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notesMasterIdLst>
    <p:notesMasterId r:id="rId6"/>
  </p:notes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78" r:id="rId31"/>
    <p:sldId id="279" r:id="rId32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20" Target="slides/slide12.xml" Type="http://schemas.openxmlformats.org/officeDocument/2006/relationships/slide"/><Relationship Id="rId21" Target="slides/slide13.xml" Type="http://schemas.openxmlformats.org/officeDocument/2006/relationships/slide"/><Relationship Id="rId22" Target="slides/slide14.xml" Type="http://schemas.openxmlformats.org/officeDocument/2006/relationships/slide"/><Relationship Id="rId23" Target="slides/slide15.xml" Type="http://schemas.openxmlformats.org/officeDocument/2006/relationships/slide"/><Relationship Id="rId24" Target="slides/slide16.xml" Type="http://schemas.openxmlformats.org/officeDocument/2006/relationships/slide"/><Relationship Id="rId25" Target="slides/slide17.xml" Type="http://schemas.openxmlformats.org/officeDocument/2006/relationships/slide"/><Relationship Id="rId26" Target="slides/slide18.xml" Type="http://schemas.openxmlformats.org/officeDocument/2006/relationships/slide"/><Relationship Id="rId27" Target="slides/slide19.xml" Type="http://schemas.openxmlformats.org/officeDocument/2006/relationships/slide"/><Relationship Id="rId28" Target="slides/slide20.xml" Type="http://schemas.openxmlformats.org/officeDocument/2006/relationships/slide"/><Relationship Id="rId29" Target="slides/slide21.xml" Type="http://schemas.openxmlformats.org/officeDocument/2006/relationships/slide"/><Relationship Id="rId3" Target="presProps.xml" Type="http://schemas.openxmlformats.org/officeDocument/2006/relationships/presProps"/><Relationship Id="rId30" Target="slides/slide22.xml" Type="http://schemas.openxmlformats.org/officeDocument/2006/relationships/slide"/><Relationship Id="rId31" Target="slides/slide23.xml" Type="http://schemas.openxmlformats.org/officeDocument/2006/relationships/slide"/><Relationship Id="rId32" Target="slides/slide24.xml" Type="http://schemas.openxmlformats.org/officeDocument/2006/relationships/slide"/><Relationship Id="rId33" Target="notesSlides/notesSlide1.xml" Type="http://schemas.openxmlformats.org/officeDocument/2006/relationships/notesSlide"/><Relationship Id="rId34" Target="notesSlides/notesSlide2.xml" Type="http://schemas.openxmlformats.org/officeDocument/2006/relationships/notesSlide"/><Relationship Id="rId35" Target="notesSlides/notesSlide3.xml" Type="http://schemas.openxmlformats.org/officeDocument/2006/relationships/notesSlide"/><Relationship Id="rId36" Target="notesSlides/notesSlide4.xml" Type="http://schemas.openxmlformats.org/officeDocument/2006/relationships/notesSlide"/><Relationship Id="rId37" Target="notesSlides/notesSlide5.xml" Type="http://schemas.openxmlformats.org/officeDocument/2006/relationships/notesSlide"/><Relationship Id="rId38" Target="notesSlides/notesSlide6.xml" Type="http://schemas.openxmlformats.org/officeDocument/2006/relationships/notesSlide"/><Relationship Id="rId39" Target="notesSlides/notesSlide7.xml" Type="http://schemas.openxmlformats.org/officeDocument/2006/relationships/notesSlide"/><Relationship Id="rId4" Target="slideMasters/slideMaster1.xml" Type="http://schemas.openxmlformats.org/officeDocument/2006/relationships/slideMaster"/><Relationship Id="rId40" Target="notesSlides/notesSlide8.xml" Type="http://schemas.openxmlformats.org/officeDocument/2006/relationships/notesSlide"/><Relationship Id="rId41" Target="notesSlides/notesSlide9.xml" Type="http://schemas.openxmlformats.org/officeDocument/2006/relationships/notesSlide"/><Relationship Id="rId42" Target="notesSlides/notesSlide10.xml" Type="http://schemas.openxmlformats.org/officeDocument/2006/relationships/notesSlide"/><Relationship Id="rId43" Target="notesSlides/notesSlide11.xml" Type="http://schemas.openxmlformats.org/officeDocument/2006/relationships/notesSlide"/><Relationship Id="rId44" Target="notesSlides/notesSlide12.xml" Type="http://schemas.openxmlformats.org/officeDocument/2006/relationships/notesSlide"/><Relationship Id="rId45" Target="notesSlides/notesSlide13.xml" Type="http://schemas.openxmlformats.org/officeDocument/2006/relationships/notesSlide"/><Relationship Id="rId46" Target="notesSlides/notesSlide14.xml" Type="http://schemas.openxmlformats.org/officeDocument/2006/relationships/notesSlide"/><Relationship Id="rId47" Target="notesSlides/notesSlide15.xml" Type="http://schemas.openxmlformats.org/officeDocument/2006/relationships/notesSlide"/><Relationship Id="rId48" Target="notesSlides/notesSlide16.xml" Type="http://schemas.openxmlformats.org/officeDocument/2006/relationships/notesSlide"/><Relationship Id="rId49" Target="notesSlides/notesSlide17.xml" Type="http://schemas.openxmlformats.org/officeDocument/2006/relationships/notesSlide"/><Relationship Id="rId50" Target="notesSlides/notesSlide18.xml" Type="http://schemas.openxmlformats.org/officeDocument/2006/relationships/notesSlide"/><Relationship Id="rId51" Target="notesSlides/notesSlide19.xml" Type="http://schemas.openxmlformats.org/officeDocument/2006/relationships/notesSlide"/><Relationship Id="rId52" Target="notesSlides/notesSlide20.xml" Type="http://schemas.openxmlformats.org/officeDocument/2006/relationships/notesSlide"/><Relationship Id="rId53" Target="notesSlides/notesSlide21.xml" Type="http://schemas.openxmlformats.org/officeDocument/2006/relationships/notesSlide"/><Relationship Id="rId54" Target="notesSlides/notesSlide22.xml" Type="http://schemas.openxmlformats.org/officeDocument/2006/relationships/notesSlide"/><Relationship Id="rId55" Target="notesSlides/notesSlide23.xml" Type="http://schemas.openxmlformats.org/officeDocument/2006/relationships/notesSlide"/><Relationship Id="rId56" Target="notesSlides/notesSlide24.xml" Type="http://schemas.openxmlformats.org/officeDocument/2006/relationships/notesSlide"/><Relationship Id="rId6" Target="notesMasters/notesMaster1.xml" Type="http://schemas.openxmlformats.org/officeDocument/2006/relationships/notes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_rels/notesSlide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.xml" Type="http://schemas.openxmlformats.org/officeDocument/2006/relationships/slide"/></Relationships>
</file>

<file path=ppt/notesSlides/_rels/notesSlide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3.xml" Type="http://schemas.openxmlformats.org/officeDocument/2006/relationships/slide"/></Relationships>
</file>

<file path=ppt/notesSlides/_rels/notesSlide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4.xml" Type="http://schemas.openxmlformats.org/officeDocument/2006/relationships/slide"/></Relationships>
</file>

<file path=ppt/notesSlides/_rels/notesSlide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5.xml" Type="http://schemas.openxmlformats.org/officeDocument/2006/relationships/slide"/></Relationships>
</file>

<file path=ppt/notesSlides/_rels/notesSlide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6.xml" Type="http://schemas.openxmlformats.org/officeDocument/2006/relationships/slide"/></Relationships>
</file>

<file path=ppt/notesSlides/_rels/notesSlide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7.xml" Type="http://schemas.openxmlformats.org/officeDocument/2006/relationships/slide"/></Relationships>
</file>

<file path=ppt/notesSlides/_rels/notesSlide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8.xml" Type="http://schemas.openxmlformats.org/officeDocument/2006/relationships/slide"/></Relationships>
</file>

<file path=ppt/notesSlides/_rels/notesSlide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9.xml" Type="http://schemas.openxmlformats.org/officeDocument/2006/relationships/slide"/></Relationships>
</file>

<file path=ppt/notesSlides/_rels/notesSlide1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0.xml" Type="http://schemas.openxmlformats.org/officeDocument/2006/relationships/slide"/></Relationships>
</file>

<file path=ppt/notesSlides/_rels/notesSlide1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1.xml" Type="http://schemas.openxmlformats.org/officeDocument/2006/relationships/slide"/></Relationships>
</file>

<file path=ppt/notesSlides/_rels/notesSlide1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2.xml" Type="http://schemas.openxmlformats.org/officeDocument/2006/relationships/slide"/></Relationships>
</file>

<file path=ppt/notesSlides/_rels/notesSlide1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3.xml" Type="http://schemas.openxmlformats.org/officeDocument/2006/relationships/slide"/></Relationships>
</file>

<file path=ppt/notesSlides/_rels/notesSlide1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4.xml" Type="http://schemas.openxmlformats.org/officeDocument/2006/relationships/slide"/></Relationships>
</file>

<file path=ppt/notesSlides/_rels/notesSlide15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5.xml" Type="http://schemas.openxmlformats.org/officeDocument/2006/relationships/slide"/></Relationships>
</file>

<file path=ppt/notesSlides/_rels/notesSlide16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6.xml" Type="http://schemas.openxmlformats.org/officeDocument/2006/relationships/slide"/></Relationships>
</file>

<file path=ppt/notesSlides/_rels/notesSlide17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7.xml" Type="http://schemas.openxmlformats.org/officeDocument/2006/relationships/slide"/></Relationships>
</file>

<file path=ppt/notesSlides/_rels/notesSlide18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8.xml" Type="http://schemas.openxmlformats.org/officeDocument/2006/relationships/slide"/></Relationships>
</file>

<file path=ppt/notesSlides/_rels/notesSlide19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9.xml" Type="http://schemas.openxmlformats.org/officeDocument/2006/relationships/slide"/></Relationships>
</file>

<file path=ppt/notesSlides/_rels/notesSlide20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0.xml" Type="http://schemas.openxmlformats.org/officeDocument/2006/relationships/slide"/></Relationships>
</file>

<file path=ppt/notesSlides/_rels/notesSlide2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1.xml" Type="http://schemas.openxmlformats.org/officeDocument/2006/relationships/slide"/></Relationships>
</file>

<file path=ppt/notesSlides/_rels/notesSlide22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2.xml" Type="http://schemas.openxmlformats.org/officeDocument/2006/relationships/slide"/></Relationships>
</file>

<file path=ppt/notesSlides/_rels/notesSlide23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3.xml" Type="http://schemas.openxmlformats.org/officeDocument/2006/relationships/slide"/></Relationships>
</file>

<file path=ppt/notesSlides/_rels/notesSlide24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24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各位好，今天我们培训的主题是"从被搜索到被信任"。在AI搜索时代，企业的品牌曝光逻辑正在发生根本变化——传统SEO解决的是排名和点击，而GEO要解决的是AI是否采信你、是否主动向用户推荐你。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本次培训基于四标融合GEO方法论，讲解睿擎GEO双五模型V3.0的完整体系。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在进入方法论之前，先介绍两个主体。福建艾索是集团母体，负责方法论研发、国标对接和深度全案交付，持有全国首批AAA级数字化转型咨询服务机构资质。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睿擎科技是面向中小企业的场景化落地品牌，把四标融合方法论封装为可培训、可工具化的双五模型，让中小企业能够快速上手。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这一页是理解后续所有内容的前提。两个主体不是竞争关系，而是同一方法论体系下的分工：艾索负责定标准、做全案；睿擎负责做落地、做培训。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今天培训的内容，正是睿擎基于艾索四标融合方法论封装出来的双五模型。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这一页是整个培训的问题起点。我们接触的大量企业都遇到同一个现象：百度收录、SEM投放都正常，但在DeepSeek、豆包、Kimi这些AI产品里被问到时，品牌完全不出现。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原因是AI的引用逻辑变了——它不再因为你排在前面就引用你，而是要先验证你可信，才会把你写进答案。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这组数据说明两件事：第一，官网在AI引用中的占比正在快速上升，半年内从15%涨到25%；第二，头部模型如DeepSeek已经有三分之一的回答直接引用官网。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更关键的是，60%的引用内容来自企业自有媒体——这意味着谁把自己的事实底座建得扎实，谁就掌握了AI时代的话语权。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这是我们服务200多家客户后总结的问题分布。注意，最大头不是技术问题，而是战略层和场景层——占了63%。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所以很多企业一上来就问"要不要做小程序、要不要改代码"，方向就错了。先把战略和场景这两层解决，80%的曝光问题就解决了。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就是GEO培训要解决的三件事：第一件是认知——很多老板到现在还把GEO当成SEO的变种，这是第一个要破的；第二件是能力——培训完企业内部要有能持续运营的人，不能全靠外包；第三件是省钱——我们200多家客户踩过的坑，你们不用再踩一遍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这一页是整套方法论的标准底座。我们不是凭空发明模型，而是把四个现行国标和国际标准拆解后映射到五层架构上：GB/T 23011管目标，GB/T 45341管架构，GB/T 45988管能力建设，ISO/IEC 42001管AI合规。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这意味着双五模型不是玄学，每一层都有国家标准背书。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这一页是整套方法论最容易被违反、也最致命的一条铁律。注意顺序——不是L1到L5，而是L4先做，然后L1、L2、L3，最后L5。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为什么L4资产统一排第一？因为全网信息不一致，AI根本无法确认你是谁，后面所有投入都是空转。跳级是项目红线。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L4是整个五层架构的地基。我们见过太多企业，官网写"XX科技有限公司"，百度地图写"XX分公司"，黄页上电话还是三年前的。AI在多个信源间读到不一致的信息，会直接判定"这家企业身份不稳定"，拒绝引用。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所以第一步不是发稿、不是做内容，而是把全网信息对齐到营业执照。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L4解决了"全网信息一致"，L1要解决"AI能不能读懂你"。Schema是给机器看的结构化语言——你不加Schema，AI只能猜；你加了Schema，AI直接拿到标准答案。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锚点是统一社会信用代码，这是企业在国家系统里的唯一身份证，AI最信任。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L2是直接决定AI是否推荐你的一层。用户向AI提问"哪家灭火器厂家靠谱"，AI会去匹配FAQ知识库——你的问题场景写得越完整、越贴近真实用户提问，被引用的概率越高。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注意四段式结构，最后一段"验证依据"是关键：不能只说我们好，要给出可验证的证据。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L3是AI信任的关键。AI不会只听你自己说什么，它要去外部信源交叉验证。T1级信源——政府网站、国家标准、信用代码——权重最高。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所以这一层不是多发软文，而是要让你的核心事实在多个高权重信源上能被独立查到。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L5是闭环的最后一环，也是向老板汇报的关键。GEO不是一次性项目，必须每月度量、每月迭代。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没有量化指标，GEO就会变成"感觉做了"；有了基线值和当前值对比，才能说清楚投入产出。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这是双五模型的第一个护城河。注意看上下两行——AI感知企业的顺序，和企业落地施工的顺序，正好在中间两层是反的。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AI先匹配场景再统一资产；企业必须先统一资产再做场景。搞反了，就是市面上那些"听起来有道理但做不出效果"的方案。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第二个护城河。传统评估只看数据——AI提及率涨了多少。但我们要求双判定：数据达标，同时建设度也达标。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为什么？因为数据可以短期刷出来，但建设度不到位，三个月后数据会掉回去。这种"数据虚高"是最危险的，会让企业误判投入方向。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培训不是听一次课就结束。我们把它拆成四个阶段：先建立认知，再学方法，然后动手实操，最后建立持续运营的能力。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很多企业栽在"只到第二阶段"——听懂了但没动手，三个月后全部归零。所以第三阶段实操工作坊是核心。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这是我们2025到2026年服务55家客户的脱敏统计。注意一个共同点：起点都是0%——也就是说这些企业在做GEO之前，AI搜索里完全查不到。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30到60天内，AI提及率从0做到28%到55%不等。服务业最快，因为决策链短、信源容易建；制造业需要更长，但绝对值稳定。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四个意义：第一是风口——GEO市场一年10倍增长；第二是算账——竞价排名是租金，信任资产是产权；第三是合规——监管越严，有标准背书的企业越受益；第四是机会——福建制造业、鞋服、茶叶这些优势产业，完全有条件在AI推荐里成为"行业默认答案"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七个模块从认知到迭代完整闭环。注意模块四"双时序与双判定"是核心壁垒，市面上其他GEO课程不讲这部分；模块六实操工作坊是培训效果的关键——听完不练等于没听。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这五个问题是客户最常问的。特别强调Q4——双五模型不洗白，只服务真实经营的企业。这是我们的合规底线，也是模型能长期有效的前提。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这一页必须讲清楚。双五模型的所有方法——Schema、信源、知识图谱——都是建立在真实信息之上的放大器。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如果你本身是虚假主体，AI只会更快地识别并惩罚你。这不是道德声明，是工程边界：模型对不满足前提的对象无效，甚至反效果。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最后收个尾。GEO培训的本质，是让企业在AI时代具备一种新的核心能力——被AI信任、被AI推荐。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四标融合是底座，双五模型是框架，培训是把这两样东西变成企业内部能力的桥梁。客户问AI"哪家靠谱"的时候，你的品牌在不在答案里，取决于今天。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false" i="false" u="none" strike="noStrike"/>
            </a:lvl1pPr>
          </a:lstStyle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这一页留下两个官网和四个参考标准号，方便大家课后查证。所有国家标准都可以在全国标准信息公共服务平台免费查阅全文。</a:t>
            </a:r>
          </a:p>
          <a:p>
            <a:pPr algn="l" marL="0" indent="0">
              <a:lnSpc>
                <a:spcPct val="100000"/>
              </a:lnSpc>
            </a:pPr>
            <a:r>
              <a:rPr lang="en-US" b="false" i="false" strike="noStrike" u="none" sz="1400">
                <a:solidFill>
                  <a:srgbClr val="000000"/>
                </a:solidFill>
              </a:rPr>
              <a:t>感谢大家。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_rels/slide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4.xml" Type="http://schemas.openxmlformats.org/officeDocument/2006/relationships/notesSlide"/></Relationships>
</file>

<file path=ppt/slides/_rels/slide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5.xml" Type="http://schemas.openxmlformats.org/officeDocument/2006/relationships/notesSlide"/></Relationships>
</file>

<file path=ppt/slides/_rels/slide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6.xml" Type="http://schemas.openxmlformats.org/officeDocument/2006/relationships/notesSlide"/></Relationships>
</file>

<file path=ppt/slides/_rels/slide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7.xml" Type="http://schemas.openxmlformats.org/officeDocument/2006/relationships/notesSlide"/></Relationships>
</file>

<file path=ppt/slides/_rels/slide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8.xml" Type="http://schemas.openxmlformats.org/officeDocument/2006/relationships/notesSlide"/></Relationships>
</file>

<file path=ppt/slides/_rels/slide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9.xml" Type="http://schemas.openxmlformats.org/officeDocument/2006/relationships/notesSlide"/></Relationships>
</file>

<file path=ppt/slides/_rels/slide1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0.xml" Type="http://schemas.openxmlformats.org/officeDocument/2006/relationships/notesSlide"/></Relationships>
</file>

<file path=ppt/slides/_rels/slide1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1.xml" Type="http://schemas.openxmlformats.org/officeDocument/2006/relationships/notesSlide"/></Relationships>
</file>

<file path=ppt/slides/_rels/slide1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2.xml" Type="http://schemas.openxmlformats.org/officeDocument/2006/relationships/notesSlide"/></Relationships>
</file>

<file path=ppt/slides/_rels/slide1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3.xml" Type="http://schemas.openxmlformats.org/officeDocument/2006/relationships/notesSlide"/></Relationships>
</file>

<file path=ppt/slides/_rels/slide1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4.xml" Type="http://schemas.openxmlformats.org/officeDocument/2006/relationships/notesSlide"/></Relationships>
</file>

<file path=ppt/slides/_rels/slide15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5.xml" Type="http://schemas.openxmlformats.org/officeDocument/2006/relationships/notesSlide"/></Relationships>
</file>

<file path=ppt/slides/_rels/slide16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6.xml" Type="http://schemas.openxmlformats.org/officeDocument/2006/relationships/notesSlide"/></Relationships>
</file>

<file path=ppt/slides/_rels/slide17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7.xml" Type="http://schemas.openxmlformats.org/officeDocument/2006/relationships/notesSlide"/></Relationships>
</file>

<file path=ppt/slides/_rels/slide18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8.xml" Type="http://schemas.openxmlformats.org/officeDocument/2006/relationships/notesSlide"/></Relationships>
</file>

<file path=ppt/slides/_rels/slide19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19.xml" Type="http://schemas.openxmlformats.org/officeDocument/2006/relationships/notesSlide"/></Relationships>
</file>

<file path=ppt/slides/_rels/slide20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0.xml" Type="http://schemas.openxmlformats.org/officeDocument/2006/relationships/notesSlide"/></Relationships>
</file>

<file path=ppt/slides/_rels/slide21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1.xml" Type="http://schemas.openxmlformats.org/officeDocument/2006/relationships/notesSlide"/></Relationships>
</file>

<file path=ppt/slides/_rels/slide22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2.xml" Type="http://schemas.openxmlformats.org/officeDocument/2006/relationships/notesSlide"/></Relationships>
</file>

<file path=ppt/slides/_rels/slide23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../notesSlides/notesSlide23.xml" Type="http://schemas.openxmlformats.org/officeDocument/2006/relationships/notesSlide"/></Relationships>
</file>

<file path=ppt/slides/_rels/slide24.xml.rels><?xml version="1.0" encoding="UTF-8" standalone="yes"?><Relationships xmlns="http://schemas.openxmlformats.org/package/2006/relationships"><Relationship Id="rId1" Target="../slideLayouts/slideLayout12.xml" Type="http://schemas.openxmlformats.org/officeDocument/2006/relationships/slideLayout"/><Relationship Id="rId2" Target="https://www.fjiso.cn" TargetMode="External" Type="http://schemas.openxmlformats.org/officeDocument/2006/relationships/hyperlink"/><Relationship Id="rId3" Target="https://www.ruigeo.com" TargetMode="External" Type="http://schemas.openxmlformats.org/officeDocument/2006/relationships/hyperlink"/><Relationship Id="rId4" Target="../notesSlides/notesSlide24.xml" Type="http://schemas.openxmlformats.org/officeDocument/2006/relationships/notesSlide"/><Relationship Id="rId5" Target="../media/image1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0A1E3C">
                <a:alpha val="100000"/>
              </a:srgbClr>
            </a:gs>
            <a:gs pos="60000">
              <a:srgbClr val="0D2B4E">
                <a:alpha val="100000"/>
              </a:srgbClr>
            </a:gs>
            <a:gs pos="100000">
              <a:srgbClr val="143764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name="Connector 2" id="2"/>
          <p:cNvCxnSpPr/>
          <p:nvPr/>
        </p:nvCxnSpPr>
        <p:spPr>
          <a:xfrm rot="-42969" flipH="false" flipV="false">
            <a:off x="1524040" y="2279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3" id="3"/>
          <p:cNvSpPr txBox="true"/>
          <p:nvPr/>
        </p:nvSpPr>
        <p:spPr>
          <a:xfrm rot="0" flipH="false" flipV="false">
            <a:off x="1524000" y="2540000"/>
            <a:ext cx="9144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52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从"被搜索"到"被信任"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524000" y="3683000"/>
            <a:ext cx="914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20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基于四标融合GEO方法论的睿擎GEO双五模型培训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524000" y="4318000"/>
            <a:ext cx="914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7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双五模型 V3.0 ｜ 2026年10月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4774" flipH="false" flipV="false">
            <a:off x="1524004" y="5581650"/>
            <a:ext cx="914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8A44A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7" id="7"/>
          <p:cNvSpPr txBox="true"/>
          <p:nvPr/>
        </p:nvSpPr>
        <p:spPr>
          <a:xfrm rot="0" flipH="false" flipV="false">
            <a:off x="1524000" y="5778500"/>
            <a:ext cx="914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FFFFFF">
                    <a:alpha val="8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福建艾索企业管理有限公司 ｜ 睿擎科技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双主体品牌信息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/>
          <p:nvPr/>
        </p:nvSpPr>
        <p:spPr>
          <a:xfrm rot="0" flipH="false" flipV="false">
            <a:off x="1016000" y="1651000"/>
            <a:ext cx="4826000" cy="4191000"/>
          </a:xfrm>
          <a:prstGeom prst="roundRect">
            <a:avLst>
              <a:gd name="adj" fmla="val 0"/>
            </a:avLst>
          </a:prstGeom>
          <a:solidFill>
            <a:srgbClr val="0D2B4E">
              <a:alpha val="4000"/>
            </a:srgbClr>
          </a:solidFill>
          <a:ln w="12700" cmpd="sng" cap="flat">
            <a:solidFill>
              <a:srgbClr val="0D2B4E">
                <a:alpha val="15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397000" y="1968500"/>
            <a:ext cx="4064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福建艾索企业管理有限公司</a:t>
            </a:r>
            <a:endParaRPr lang="en-US" sz="1100"/>
          </a:p>
        </p:txBody>
      </p:sp>
      <p:cxnSp>
        <p:nvCxnSpPr>
          <p:cNvPr name="Connector 6" id="6"/>
          <p:cNvCxnSpPr/>
          <p:nvPr/>
        </p:nvCxnSpPr>
        <p:spPr>
          <a:xfrm rot="-38195" flipH="false" flipV="false">
            <a:off x="1397035" y="2533650"/>
            <a:ext cx="114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7" id="7"/>
          <p:cNvSpPr txBox="true"/>
          <p:nvPr/>
        </p:nvSpPr>
        <p:spPr>
          <a:xfrm rot="0" flipH="false" flipV="false">
            <a:off x="1397000" y="2794000"/>
            <a:ext cx="40640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true" i="false" strike="noStrike" u="none" sz="15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方法论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　四标融合GEO方法论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true" i="false" strike="noStrike" u="none" sz="15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核心定位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　标准制定与全案交付</a:t>
            </a:r>
          </a:p>
          <a:p>
            <a:pPr algn="l" marL="0" indent="0">
              <a:lnSpc>
                <a:spcPct val="150000"/>
              </a:lnSpc>
            </a:pPr>
            <a:r>
              <a:rPr lang="en-US" b="true" i="false" strike="noStrike" u="none" sz="15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资质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　全国首批AAA级数字化转型咨询服务机构</a:t>
            </a:r>
          </a:p>
          <a:p>
            <a:pPr algn="l" marL="0" indent="0">
              <a:lnSpc>
                <a:spcPct val="150000"/>
              </a:lnSpc>
            </a:pPr>
            <a:r>
              <a:rPr lang="en-US" b="true" i="false" strike="noStrike" u="none" sz="15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官网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　www.fjiso.cn</a:t>
            </a:r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6350000" y="1651000"/>
            <a:ext cx="4826000" cy="4191000"/>
          </a:xfrm>
          <a:prstGeom prst="roundRect">
            <a:avLst>
              <a:gd name="adj" fmla="val 0"/>
            </a:avLst>
          </a:prstGeom>
          <a:solidFill>
            <a:srgbClr val="C8A44A">
              <a:alpha val="8000"/>
            </a:srgbClr>
          </a:solidFill>
          <a:ln w="12700" cmpd="sng" cap="flat">
            <a:solidFill>
              <a:srgbClr val="C8A44A">
                <a:alpha val="4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6731000" y="1968500"/>
            <a:ext cx="4064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睿擎科技</a:t>
            </a:r>
            <a:endParaRPr lang="en-US" sz="1100"/>
          </a:p>
        </p:txBody>
      </p:sp>
      <p:cxnSp>
        <p:nvCxnSpPr>
          <p:cNvPr name="Connector 10" id="10"/>
          <p:cNvCxnSpPr/>
          <p:nvPr/>
        </p:nvCxnSpPr>
        <p:spPr>
          <a:xfrm rot="-38195" flipH="false" flipV="false">
            <a:off x="6731035" y="2533650"/>
            <a:ext cx="1143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11" id="11"/>
          <p:cNvSpPr txBox="true"/>
          <p:nvPr/>
        </p:nvSpPr>
        <p:spPr>
          <a:xfrm rot="0" flipH="false" flipV="false">
            <a:off x="6731000" y="2794000"/>
            <a:ext cx="4064000" cy="279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true" i="false" strike="noStrike" u="none" sz="15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方法论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　睿擎GEO双五模型V3.0</a:t>
            </a:r>
            <a:endParaRPr lang="en-US" sz="1100"/>
          </a:p>
          <a:p>
            <a:pPr algn="l" marL="0" indent="0">
              <a:lnSpc>
                <a:spcPct val="150000"/>
              </a:lnSpc>
            </a:pPr>
            <a:r>
              <a:rPr lang="en-US" b="true" i="false" strike="noStrike" u="none" sz="15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核心定位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　场景化落地与轻量化交付</a:t>
            </a:r>
          </a:p>
          <a:p>
            <a:pPr algn="l" marL="0" indent="0">
              <a:lnSpc>
                <a:spcPct val="150000"/>
              </a:lnSpc>
            </a:pPr>
            <a:r>
              <a:rPr lang="en-US" b="true" i="false" strike="noStrike" u="none" sz="15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服务对象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　需要快速上手的中小企业</a:t>
            </a:r>
          </a:p>
          <a:p>
            <a:pPr algn="l" marL="0" indent="0">
              <a:lnSpc>
                <a:spcPct val="150000"/>
              </a:lnSpc>
            </a:pPr>
            <a:r>
              <a:rPr lang="en-US" b="true" i="false" strike="noStrike" u="none" sz="15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官网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　www.ruigeo.com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同一方法论体系下的双主体协同架构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1016000" y="1778000"/>
          <a:ext cx="10160000" cy="3048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778000"/>
                <a:gridCol w="4191000"/>
                <a:gridCol w="4191000"/>
              </a:tblGrid>
              <a:tr h="762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维度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福建艾索（标准制定方）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4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睿擎科技（场景落地方）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A44A">
                        <a:alpha val="100000"/>
                      </a:srgbClr>
                    </a:solidFill>
                  </a:tcPr>
                </a:tc>
              </a:tr>
              <a:tr h="762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0D2B4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角色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6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3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标准制定方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3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场景落地方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762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0D2B4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职责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6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3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方法论研发、国标对接、全案交付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3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轻量化培训、工具化落地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762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0D2B4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服务对象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6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3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需要深度定制的企业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3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需要快速上手的中小企业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name="AutoShape 5" id="5"/>
          <p:cNvSpPr/>
          <p:nvPr/>
        </p:nvSpPr>
        <p:spPr>
          <a:xfrm rot="0" flipH="false" flipV="false">
            <a:off x="1016000" y="5143500"/>
            <a:ext cx="10160000" cy="889000"/>
          </a:xfrm>
          <a:prstGeom prst="roundRect">
            <a:avLst>
              <a:gd name="adj" fmla="val 0"/>
            </a:avLst>
          </a:prstGeom>
          <a:solidFill>
            <a:srgbClr val="0D2B4E">
              <a:alpha val="5000"/>
            </a:srgbClr>
          </a:solidFill>
          <a:ln w="12700" cmpd="sng" cap="flat">
            <a:solidFill>
              <a:srgbClr val="C8A44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270000" y="5270500"/>
            <a:ext cx="965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艾索是"</a:t>
            </a:r>
            <a:r>
              <a:rPr lang="en-US" b="tru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标准制定者</a:t>
            </a:r>
            <a:r>
              <a:rPr lang="en-US" b="fals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"，睿擎是"</a:t>
            </a:r>
            <a:r>
              <a:rPr lang="en-US" b="tru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场景落地者</a:t>
            </a:r>
            <a:r>
              <a:rPr lang="en-US" b="fals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"，同源共建、分工协同，共同构成四标融合GEO方法论的完整交付体系。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AI搜索时代的品牌信任危机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 txBox="true"/>
          <p:nvPr/>
        </p:nvSpPr>
        <p:spPr>
          <a:xfrm rot="0" flipH="false" flipV="false">
            <a:off x="1016000" y="1651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AI不再"看到就引用"，而是</a:t>
            </a:r>
            <a:r>
              <a:rPr lang="en-US" b="true" i="false" strike="noStrike" u="none" sz="22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"验证后才信任"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2667000"/>
            <a:ext cx="3048000" cy="2540000"/>
          </a:xfrm>
          <a:prstGeom prst="roundRect">
            <a:avLst>
              <a:gd name="adj" fmla="val 0"/>
            </a:avLst>
          </a:prstGeom>
          <a:solidFill>
            <a:srgbClr val="0D2B4E">
              <a:alpha val="4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270000" y="2921000"/>
            <a:ext cx="254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01　用户行为迁移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270000" y="3429000"/>
            <a:ext cx="25400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从搜索引擎翻页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→ AI直接提问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用户不再点击链接</a:t>
            </a:r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4572000" y="2667000"/>
            <a:ext cx="3048000" cy="2540000"/>
          </a:xfrm>
          <a:prstGeom prst="roundRect">
            <a:avLst>
              <a:gd name="adj" fmla="val 0"/>
            </a:avLst>
          </a:prstGeom>
          <a:solidFill>
            <a:srgbClr val="0D2B4E">
              <a:alpha val="4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4826000" y="2921000"/>
            <a:ext cx="254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02　竞争逻辑变化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4826000" y="3429000"/>
            <a:ext cx="25400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从"排名第几"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→"AI是否确信你是正确答案"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排名不再等于曝光</a:t>
            </a:r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8128000" y="2667000"/>
            <a:ext cx="3048000" cy="2540000"/>
          </a:xfrm>
          <a:prstGeom prst="roundRect">
            <a:avLst>
              <a:gd name="adj" fmla="val 0"/>
            </a:avLst>
          </a:prstGeom>
          <a:solidFill>
            <a:srgbClr val="C85050">
              <a:alpha val="8000"/>
            </a:srgbClr>
          </a:solidFill>
          <a:ln w="12700" cmpd="sng" cap="flat">
            <a:solidFill>
              <a:srgbClr val="C85050">
                <a:alpha val="4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8382000" y="2921000"/>
            <a:ext cx="254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C85050"/>
                </a:solidFill>
                <a:latin typeface="Noto Sans SC"/>
                <a:ea typeface="Noto Sans SC"/>
                <a:cs typeface="Noto Sans SC"/>
                <a:sym typeface="Noto Sans SC"/>
              </a:rPr>
              <a:t>03　企业普遍困境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8382000" y="3429000"/>
            <a:ext cx="25400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官网百度收录正常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但AI搜索推荐流量几乎为零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"查无此人"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关键数据：官网正在成为AI引用的核心信源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 txBox="true"/>
          <p:nvPr/>
        </p:nvSpPr>
        <p:spPr>
          <a:xfrm rot="0" flipH="false" flipV="false">
            <a:off x="1016000" y="17780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企业官网在AI搜索中的引用占比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016000" y="2222500"/>
            <a:ext cx="2540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48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15.06%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3429000" y="2540000"/>
            <a:ext cx="50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4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→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3937000" y="2222500"/>
            <a:ext cx="2667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48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24.66%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1016000" y="3365500"/>
            <a:ext cx="4826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787878"/>
                </a:solidFill>
                <a:latin typeface="Noto Sans SC"/>
                <a:ea typeface="Noto Sans SC"/>
                <a:cs typeface="Noto Sans SC"/>
                <a:sym typeface="Noto Sans SC"/>
              </a:rPr>
              <a:t>2026年1月 → 2026年4月</a:t>
            </a:r>
            <a:endParaRPr lang="en-US" sz="1100"/>
          </a:p>
        </p:txBody>
      </p:sp>
      <p:cxnSp>
        <p:nvCxnSpPr>
          <p:cNvPr name="Connector 9" id="9"/>
          <p:cNvCxnSpPr/>
          <p:nvPr/>
        </p:nvCxnSpPr>
        <p:spPr>
          <a:xfrm rot="5378514" flipH="false" flipV="false">
            <a:off x="5207000" y="2787670"/>
            <a:ext cx="203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0" id="10"/>
          <p:cNvSpPr txBox="true"/>
          <p:nvPr/>
        </p:nvSpPr>
        <p:spPr>
          <a:xfrm rot="0" flipH="false" flipV="false">
            <a:off x="6604000" y="1778000"/>
            <a:ext cx="457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DeepSeek对官网的引用率</a:t>
            </a:r>
            <a:endParaRPr lang="en-US" sz="1100"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6604000" y="2222500"/>
            <a:ext cx="3302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5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33.32%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6604000" y="3365500"/>
            <a:ext cx="4572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787878"/>
                </a:solidFill>
                <a:latin typeface="Noto Sans SC"/>
                <a:ea typeface="Noto Sans SC"/>
                <a:cs typeface="Noto Sans SC"/>
                <a:sym typeface="Noto Sans SC"/>
              </a:rPr>
              <a:t>每3条回答中约1条采信企业官网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1016000" y="4191000"/>
            <a:ext cx="4826000" cy="1397000"/>
          </a:xfrm>
          <a:prstGeom prst="roundRect">
            <a:avLst>
              <a:gd name="adj" fmla="val 0"/>
            </a:avLst>
          </a:prstGeom>
          <a:solidFill>
            <a:srgbClr val="0D2B4E">
              <a:alpha val="4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1270000" y="4381500"/>
            <a:ext cx="203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40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60%</a:t>
            </a:r>
            <a:endParaRPr lang="en-US" sz="1100"/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3048000" y="4572000"/>
            <a:ext cx="254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大模型引用内容中</a:t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来自企业自有媒体</a:t>
            </a:r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6350000" y="4191000"/>
            <a:ext cx="4826000" cy="1397000"/>
          </a:xfrm>
          <a:prstGeom prst="roundRect">
            <a:avLst>
              <a:gd name="adj" fmla="val 0"/>
            </a:avLst>
          </a:prstGeom>
          <a:solidFill>
            <a:srgbClr val="C8A44A">
              <a:alpha val="1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7" id="17"/>
          <p:cNvSpPr txBox="true"/>
          <p:nvPr/>
        </p:nvSpPr>
        <p:spPr>
          <a:xfrm rot="0" flipH="false" flipV="false">
            <a:off x="6604000" y="4381500"/>
            <a:ext cx="203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40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43%</a:t>
            </a:r>
            <a:endParaRPr lang="en-US" sz="1100"/>
          </a:p>
        </p:txBody>
      </p:sp>
      <p:sp>
        <p:nvSpPr>
          <p:cNvPr name="AutoShape 18" id="18"/>
          <p:cNvSpPr txBox="true"/>
          <p:nvPr/>
        </p:nvSpPr>
        <p:spPr>
          <a:xfrm rot="0" flipH="false" flipV="false">
            <a:off x="8382000" y="4572000"/>
            <a:ext cx="254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谷歌AI概览</a:t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在搜索结果中出现比例</a:t>
            </a:r>
          </a:p>
        </p:txBody>
      </p:sp>
      <p:sp>
        <p:nvSpPr>
          <p:cNvPr name="AutoShape 19" id="19"/>
          <p:cNvSpPr txBox="true"/>
          <p:nvPr/>
        </p:nvSpPr>
        <p:spPr>
          <a:xfrm rot="0" flipH="false" flipV="false">
            <a:off x="1016000" y="5842000"/>
            <a:ext cx="10160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969696"/>
                </a:solidFill>
                <a:latin typeface="Noto Sans SC"/>
                <a:ea typeface="Noto Sans SC"/>
                <a:cs typeface="Noto Sans SC"/>
                <a:sym typeface="Noto Sans SC"/>
              </a:rPr>
              <a:t>数据来源：新榜智汇4400万+信源追踪、Penta Group分析、Similarweb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中小企业的AI不推荐问题分布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 txBox="true"/>
          <p:nvPr/>
        </p:nvSpPr>
        <p:spPr>
          <a:xfrm rot="0" flipH="false" flipV="false">
            <a:off x="1016000" y="1905000"/>
            <a:ext cx="1270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战略层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2413000" y="1905000"/>
            <a:ext cx="6350000" cy="355600"/>
          </a:xfrm>
          <a:prstGeom prst="roundRect">
            <a:avLst>
              <a:gd name="adj" fmla="val 0"/>
            </a:avLst>
          </a:prstGeom>
          <a:solidFill>
            <a:srgbClr val="0D2B4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8890000" y="1905000"/>
            <a:ext cx="762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35%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016000" y="2476500"/>
            <a:ext cx="1270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场景层</a:t>
            </a:r>
            <a:endParaRPr lang="en-US" sz="1100"/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2413000" y="2476500"/>
            <a:ext cx="5080000" cy="355600"/>
          </a:xfrm>
          <a:prstGeom prst="roundRect">
            <a:avLst>
              <a:gd name="adj" fmla="val 0"/>
            </a:avLst>
          </a:prstGeom>
          <a:solidFill>
            <a:srgbClr val="0D2B4E">
              <a:alpha val="7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7620000" y="2476500"/>
            <a:ext cx="762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28%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016000" y="3048000"/>
            <a:ext cx="1270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系统层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2413000" y="3048000"/>
            <a:ext cx="3263900" cy="355600"/>
          </a:xfrm>
          <a:prstGeom prst="roundRect">
            <a:avLst>
              <a:gd name="adj" fmla="val 0"/>
            </a:avLst>
          </a:prstGeom>
          <a:solidFill>
            <a:srgbClr val="0D2B4E">
              <a:alpha val="5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5803900" y="3048000"/>
            <a:ext cx="762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18%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1016000" y="3619500"/>
            <a:ext cx="1270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治理层</a:t>
            </a:r>
            <a:endParaRPr lang="en-US" sz="1100"/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2413000" y="3619500"/>
            <a:ext cx="2171700" cy="355600"/>
          </a:xfrm>
          <a:prstGeom prst="roundRect">
            <a:avLst>
              <a:gd name="adj" fmla="val 0"/>
            </a:avLst>
          </a:prstGeom>
          <a:solidFill>
            <a:srgbClr val="0D2B4E">
              <a:alpha val="3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4711700" y="3619500"/>
            <a:ext cx="762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12%</a:t>
            </a:r>
            <a:endParaRPr lang="en-US" sz="1100"/>
          </a:p>
        </p:txBody>
      </p:sp>
      <p:sp>
        <p:nvSpPr>
          <p:cNvPr name="AutoShape 16" id="16"/>
          <p:cNvSpPr txBox="true"/>
          <p:nvPr/>
        </p:nvSpPr>
        <p:spPr>
          <a:xfrm rot="0" flipH="false" flipV="false">
            <a:off x="1016000" y="4191000"/>
            <a:ext cx="1270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发展层</a:t>
            </a:r>
            <a:endParaRPr lang="en-US" sz="1100"/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2413000" y="4191000"/>
            <a:ext cx="1270000" cy="355600"/>
          </a:xfrm>
          <a:prstGeom prst="roundRect">
            <a:avLst>
              <a:gd name="adj" fmla="val 0"/>
            </a:avLst>
          </a:prstGeom>
          <a:solidFill>
            <a:srgbClr val="0D2B4E">
              <a:alpha val="18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8" id="18"/>
          <p:cNvSpPr txBox="true"/>
          <p:nvPr/>
        </p:nvSpPr>
        <p:spPr>
          <a:xfrm rot="0" flipH="false" flipV="false">
            <a:off x="3810000" y="4191000"/>
            <a:ext cx="762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7%</a:t>
            </a:r>
            <a:endParaRPr lang="en-US" sz="1100"/>
          </a:p>
        </p:txBody>
      </p:sp>
      <p:sp>
        <p:nvSpPr>
          <p:cNvPr name="AutoShape 19" id="19"/>
          <p:cNvSpPr/>
          <p:nvPr/>
        </p:nvSpPr>
        <p:spPr>
          <a:xfrm rot="0" flipH="false" flipV="false">
            <a:off x="1016000" y="5016500"/>
            <a:ext cx="10160000" cy="889000"/>
          </a:xfrm>
          <a:prstGeom prst="roundRect">
            <a:avLst>
              <a:gd name="adj" fmla="val 0"/>
            </a:avLst>
          </a:prstGeom>
          <a:solidFill>
            <a:srgbClr val="C8A44A">
              <a:alpha val="12000"/>
            </a:srgbClr>
          </a:solidFill>
          <a:ln w="12700" cmpd="sng" cap="flat">
            <a:solidFill>
              <a:srgbClr val="C8A44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0" id="20"/>
          <p:cNvSpPr txBox="true"/>
          <p:nvPr/>
        </p:nvSpPr>
        <p:spPr>
          <a:xfrm rot="0" flipH="false" flipV="false">
            <a:off x="1270000" y="5181600"/>
            <a:ext cx="9652000" cy="698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关键结论：</a:t>
            </a:r>
            <a:r>
              <a:rPr lang="en-US" b="false" i="false" strike="noStrike" u="none" sz="15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优先优化</a:t>
            </a:r>
            <a:r>
              <a:rPr lang="en-US" b="true" i="false" strike="noStrike" u="none" sz="15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战略层和场景层</a:t>
            </a:r>
            <a:r>
              <a:rPr lang="en-US" b="false" i="false" strike="noStrike" u="none" sz="15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，可一次性解决近 </a:t>
            </a:r>
            <a:r>
              <a:rPr lang="en-US" b="true" i="false" strike="noStrike" u="none" sz="20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80%</a:t>
            </a:r>
            <a:r>
              <a:rPr lang="en-US" b="false" i="false" strike="noStrike" u="none" sz="15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 的AI收录与品牌曝光问题。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为什么要参加GEO培训：三大作用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 txBox="true"/>
          <p:nvPr/>
        </p:nvSpPr>
        <p:spPr>
          <a:xfrm rot="0" flipH="false" flipV="false">
            <a:off x="1016000" y="2032000"/>
            <a:ext cx="76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4800">
                <a:solidFill>
                  <a:srgbClr val="0D2B4E">
                    <a:alpha val="2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905000" y="2095500"/>
            <a:ext cx="8636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认知重构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905000" y="2603500"/>
            <a:ext cx="863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理解AI的信任逻辑——AI搜索的本质是</a:t>
            </a: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信任竞争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，不是流量竞争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 rot="-4297" flipH="false" flipV="false">
            <a:off x="1016004" y="3232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8" id="8"/>
          <p:cNvSpPr txBox="true"/>
          <p:nvPr/>
        </p:nvSpPr>
        <p:spPr>
          <a:xfrm rot="0" flipH="false" flipV="false">
            <a:off x="1016000" y="3492500"/>
            <a:ext cx="76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4800">
                <a:solidFill>
                  <a:srgbClr val="0D2B4E">
                    <a:alpha val="2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905000" y="3556000"/>
            <a:ext cx="8636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能力建设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905000" y="4064000"/>
            <a:ext cx="863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培养"AI信任基建"内部团队：信息治理 + 结构化内容 + 信源管理 + 效果监测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-4297" flipH="false" flipV="false">
            <a:off x="1016004" y="4692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 txBox="true"/>
          <p:nvPr/>
        </p:nvSpPr>
        <p:spPr>
          <a:xfrm rot="0" flipH="false" flipV="false">
            <a:off x="1016000" y="4953000"/>
            <a:ext cx="76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4800">
                <a:solidFill>
                  <a:srgbClr val="0D2B4E">
                    <a:alpha val="2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1905000" y="5016500"/>
            <a:ext cx="8636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降低试错成本</a:t>
            </a:r>
            <a:endParaRPr lang="en-US" sz="1100"/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1905000" y="5524500"/>
            <a:ext cx="863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提供经过 </a:t>
            </a:r>
            <a:r>
              <a:rPr lang="en-US" b="true" i="false" strike="noStrike" u="none" sz="15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200余家客户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 验证的标准化作业流程，避免自行摸索的弯路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四标融合与双五模型的对应关系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 txBox="true"/>
          <p:nvPr/>
        </p:nvSpPr>
        <p:spPr>
          <a:xfrm rot="0" flipH="false" flipV="false">
            <a:off x="1016000" y="1460500"/>
            <a:ext cx="10160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787878"/>
                </a:solidFill>
                <a:latin typeface="Noto Sans SC"/>
                <a:ea typeface="Noto Sans SC"/>
                <a:cs typeface="Noto Sans SC"/>
                <a:sym typeface="Noto Sans SC"/>
              </a:rPr>
              <a:t>双主体架构：艾索持四标融合方法论 ｜ 睿擎持双五模型</a:t>
            </a:r>
            <a:endParaRPr lang="en-US" sz="1100"/>
          </a:p>
        </p:txBody>
      </p: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1016000" y="2032000"/>
          <a:ext cx="10160000" cy="3556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556000"/>
                <a:gridCol w="2286000"/>
                <a:gridCol w="4318000"/>
              </a:tblGrid>
              <a:tr h="635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国家标准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核心分工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对应双五层级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A44A">
                        <a:alpha val="100000"/>
                      </a:srgbClr>
                    </a:solidFill>
                  </a:tcPr>
                </a:tc>
              </a:tr>
              <a:tr h="72390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1200">
                          <a:solidFill>
                            <a:srgbClr val="0D2B4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GB/T 23011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true" i="false" strike="noStrike" u="none" sz="1100">
                          <a:solidFill>
                            <a:srgbClr val="5A5A5A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价值效益参考模型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4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C8A44A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定目标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L5 效果验证层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72390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1200">
                          <a:solidFill>
                            <a:srgbClr val="0D2B4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GB/T 45341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true" i="false" strike="noStrike" u="none" sz="1100">
                          <a:solidFill>
                            <a:srgbClr val="5A5A5A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数字化转型管理参考架构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4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C8A44A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搭架构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L4资产统一 + L1身份锚定 + L2场景匹配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72390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1200">
                          <a:solidFill>
                            <a:srgbClr val="0D2B4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GB/T 45988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true" i="false" strike="noStrike" u="none" sz="1100">
                          <a:solidFill>
                            <a:srgbClr val="5A5A5A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数字化转型管理能力体系建设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4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C8A44A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建能力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L3 证据采信层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74930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8333"/>
                        </a:lnSpc>
                        <a:defRPr/>
                      </a:pPr>
                      <a:r>
                        <a:rPr lang="en-US" b="true" i="false" strike="noStrike" u="none" sz="1200">
                          <a:solidFill>
                            <a:srgbClr val="0D2B4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ISO/IEC 42001</a:t>
                      </a:r>
                      <a:endParaRPr lang="en-US" sz="1100"/>
                    </a:p>
                    <a:p>
                      <a:pPr algn="l" marL="0" indent="0">
                        <a:lnSpc>
                          <a:spcPct val="108333"/>
                        </a:lnSpc>
                      </a:pPr>
                      <a:r>
                        <a:rPr lang="en-US" b="true" i="false" strike="noStrike" u="none" sz="1100">
                          <a:solidFill>
                            <a:srgbClr val="5A5A5A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人工智能管理体系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4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C8A44A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守合规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全层级对标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五层架构V3.0：实施铁律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/>
          <p:nvPr/>
        </p:nvSpPr>
        <p:spPr>
          <a:xfrm rot="0" flipH="false" flipV="false">
            <a:off x="889000" y="2286000"/>
            <a:ext cx="1778000" cy="1016000"/>
          </a:xfrm>
          <a:prstGeom prst="roundRect">
            <a:avLst>
              <a:gd name="adj" fmla="val 0"/>
            </a:avLst>
          </a:prstGeom>
          <a:solidFill>
            <a:srgbClr val="0D2B4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889000" y="2476500"/>
            <a:ext cx="1778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L4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889000" y="2819400"/>
            <a:ext cx="1778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资产统一层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2857500" y="2286000"/>
            <a:ext cx="1778000" cy="1016000"/>
          </a:xfrm>
          <a:prstGeom prst="roundRect">
            <a:avLst>
              <a:gd name="adj" fmla="val 0"/>
            </a:avLst>
          </a:prstGeom>
          <a:solidFill>
            <a:srgbClr val="0D2B4E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2857500" y="2476500"/>
            <a:ext cx="1778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L1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2857500" y="2819400"/>
            <a:ext cx="1778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身份锚定层</a:t>
            </a:r>
            <a:endParaRPr lang="en-US" sz="1100"/>
          </a:p>
        </p:txBody>
      </p:sp>
      <p:sp>
        <p:nvSpPr>
          <p:cNvPr name="AutoShape 10" id="10"/>
          <p:cNvSpPr/>
          <p:nvPr/>
        </p:nvSpPr>
        <p:spPr>
          <a:xfrm rot="0" flipH="false" flipV="false">
            <a:off x="4826000" y="2286000"/>
            <a:ext cx="1778000" cy="1016000"/>
          </a:xfrm>
          <a:prstGeom prst="roundRect">
            <a:avLst>
              <a:gd name="adj" fmla="val 0"/>
            </a:avLst>
          </a:prstGeom>
          <a:solidFill>
            <a:srgbClr val="0D2B4E">
              <a:alpha val="7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4826000" y="2476500"/>
            <a:ext cx="1778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L2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4826000" y="2819400"/>
            <a:ext cx="1778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场景匹配层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6794500" y="2286000"/>
            <a:ext cx="1778000" cy="1016000"/>
          </a:xfrm>
          <a:prstGeom prst="roundRect">
            <a:avLst>
              <a:gd name="adj" fmla="val 0"/>
            </a:avLst>
          </a:prstGeom>
          <a:solidFill>
            <a:srgbClr val="C8A44A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6794500" y="2476500"/>
            <a:ext cx="1778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L3</a:t>
            </a:r>
            <a:endParaRPr lang="en-US" sz="1100"/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6794500" y="2819400"/>
            <a:ext cx="1778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证据采信层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8763000" y="2286000"/>
            <a:ext cx="1778000" cy="1016000"/>
          </a:xfrm>
          <a:prstGeom prst="roundRect">
            <a:avLst>
              <a:gd name="adj" fmla="val 0"/>
            </a:avLst>
          </a:prstGeom>
          <a:solidFill>
            <a:srgbClr val="C8A44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7" id="17"/>
          <p:cNvSpPr txBox="true"/>
          <p:nvPr/>
        </p:nvSpPr>
        <p:spPr>
          <a:xfrm rot="0" flipH="false" flipV="false">
            <a:off x="8763000" y="2476500"/>
            <a:ext cx="1778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L5</a:t>
            </a:r>
            <a:endParaRPr lang="en-US" sz="1100"/>
          </a:p>
        </p:txBody>
      </p:sp>
      <p:sp>
        <p:nvSpPr>
          <p:cNvPr name="AutoShape 18" id="18"/>
          <p:cNvSpPr txBox="true"/>
          <p:nvPr/>
        </p:nvSpPr>
        <p:spPr>
          <a:xfrm rot="0" flipH="false" flipV="false">
            <a:off x="8763000" y="2819400"/>
            <a:ext cx="1778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FFFFFF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效果验证层</a:t>
            </a:r>
            <a:endParaRPr lang="en-US" sz="1100"/>
          </a:p>
        </p:txBody>
      </p:sp>
      <p:cxnSp>
        <p:nvCxnSpPr>
          <p:cNvPr name="Connector 19" id="19"/>
          <p:cNvCxnSpPr/>
          <p:nvPr/>
        </p:nvCxnSpPr>
        <p:spPr>
          <a:xfrm rot="-228844" flipH="false" flipV="false">
            <a:off x="2667211" y="2787650"/>
            <a:ext cx="190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0D2B4E">
                <a:alpha val="6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cxnSp>
        <p:nvCxnSpPr>
          <p:cNvPr name="Connector 20" id="20"/>
          <p:cNvCxnSpPr/>
          <p:nvPr/>
        </p:nvCxnSpPr>
        <p:spPr>
          <a:xfrm rot="-228844" flipH="false" flipV="false">
            <a:off x="4635711" y="2787650"/>
            <a:ext cx="190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0D2B4E">
                <a:alpha val="6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cxnSp>
        <p:nvCxnSpPr>
          <p:cNvPr name="Connector 21" id="21"/>
          <p:cNvCxnSpPr/>
          <p:nvPr/>
        </p:nvCxnSpPr>
        <p:spPr>
          <a:xfrm rot="-228844" flipH="false" flipV="false">
            <a:off x="6604211" y="2787650"/>
            <a:ext cx="190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0D2B4E">
                <a:alpha val="6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cxnSp>
        <p:nvCxnSpPr>
          <p:cNvPr name="Connector 22" id="22"/>
          <p:cNvCxnSpPr/>
          <p:nvPr/>
        </p:nvCxnSpPr>
        <p:spPr>
          <a:xfrm rot="-228844" flipH="false" flipV="false">
            <a:off x="8572711" y="2787650"/>
            <a:ext cx="190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0D2B4E">
                <a:alpha val="60000"/>
              </a:srgbClr>
            </a:solidFill>
            <a:prstDash val="solid"/>
            <a:round/>
            <a:headEnd type="none" w="lg" len="lg"/>
            <a:tailEnd type="arrow" w="lg" len="lg"/>
          </a:ln>
        </p:spPr>
      </p:cxnSp>
      <p:sp>
        <p:nvSpPr>
          <p:cNvPr name="AutoShape 23" id="23"/>
          <p:cNvSpPr/>
          <p:nvPr/>
        </p:nvSpPr>
        <p:spPr>
          <a:xfrm rot="0" flipH="false" flipV="false">
            <a:off x="1524000" y="4064000"/>
            <a:ext cx="9144000" cy="1397000"/>
          </a:xfrm>
          <a:prstGeom prst="roundRect">
            <a:avLst>
              <a:gd name="adj" fmla="val 0"/>
            </a:avLst>
          </a:prstGeom>
          <a:solidFill>
            <a:srgbClr val="C85050">
              <a:alpha val="10000"/>
            </a:srgbClr>
          </a:solidFill>
          <a:ln w="25400" cmpd="sng" cap="flat">
            <a:solidFill>
              <a:srgbClr val="C85050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4" id="24"/>
          <p:cNvSpPr txBox="true"/>
          <p:nvPr/>
        </p:nvSpPr>
        <p:spPr>
          <a:xfrm rot="0" flipH="false" flipV="false">
            <a:off x="1778000" y="4254500"/>
            <a:ext cx="863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85050"/>
                </a:solidFill>
                <a:latin typeface="Noto Sans SC"/>
                <a:ea typeface="Noto Sans SC"/>
                <a:cs typeface="Noto Sans SC"/>
                <a:sym typeface="Noto Sans SC"/>
              </a:rPr>
              <a:t>项目红线：底层不达标，上层全部失效</a:t>
            </a:r>
            <a:endParaRPr lang="en-US" sz="1100"/>
          </a:p>
        </p:txBody>
      </p:sp>
      <p:sp>
        <p:nvSpPr>
          <p:cNvPr name="AutoShape 25" id="25"/>
          <p:cNvSpPr txBox="true"/>
          <p:nvPr/>
        </p:nvSpPr>
        <p:spPr>
          <a:xfrm rot="0" flipH="false" flipV="false">
            <a:off x="1778000" y="4762500"/>
            <a:ext cx="863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必须严格按 </a:t>
            </a:r>
            <a:r>
              <a:rPr lang="en-US" b="true" i="false" strike="noStrike" u="none" sz="15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L4 → L1 → L2 → L3 → L5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 顺序执行，</a:t>
            </a: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禁止跳级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  <a:b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绝大多数失败项目，都是从"L4资产统一"直接跳到"L3证据发稿"导致的。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L4 资产统一层（优先级最高）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10160000" cy="762000"/>
          </a:xfrm>
          <a:prstGeom prst="roundRect">
            <a:avLst>
              <a:gd name="adj" fmla="val 0"/>
            </a:avLst>
          </a:prstGeom>
          <a:solidFill>
            <a:srgbClr val="0D2B4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1968500"/>
            <a:ext cx="965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核心任务：统一全网品牌信息，消除"AI认知分裂"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016000" y="2921000"/>
            <a:ext cx="1524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实施要点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2794000" y="2921000"/>
            <a:ext cx="838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以</a:t>
            </a: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营业执照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为唯一标准，统一企业名称、地址、电话、业务范围，覆盖</a:t>
            </a: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12大核心渠道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（官网、地图、黄页、B2B平台、社交媒体、百科等）</a:t>
            </a:r>
            <a:endParaRPr lang="en-US" sz="1100"/>
          </a:p>
        </p:txBody>
      </p:sp>
      <p:cxnSp>
        <p:nvCxnSpPr>
          <p:cNvPr name="Connector 8" id="8"/>
          <p:cNvCxnSpPr/>
          <p:nvPr/>
        </p:nvCxnSpPr>
        <p:spPr>
          <a:xfrm rot="-4297" flipH="false" flipV="false">
            <a:off x="1016004" y="3867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9" id="9"/>
          <p:cNvSpPr txBox="true"/>
          <p:nvPr/>
        </p:nvSpPr>
        <p:spPr>
          <a:xfrm rot="0" flipH="false" flipV="false">
            <a:off x="1016000" y="4064000"/>
            <a:ext cx="1524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验收标准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2794000" y="4064000"/>
            <a:ext cx="838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P0/P1级冲突清零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（名称不一致、电话错误、地址矛盾），P2/P3级冲突不超过 </a:t>
            </a: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2项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-4297" flipH="false" flipV="false">
            <a:off x="1016004" y="5010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 txBox="true"/>
          <p:nvPr/>
        </p:nvSpPr>
        <p:spPr>
          <a:xfrm rot="0" flipH="false" flipV="false">
            <a:off x="1016000" y="5207000"/>
            <a:ext cx="1524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对应标准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2794000" y="5207000"/>
            <a:ext cx="838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ISO/IEC 42001（AI管理体系） ＋ GB/T 45341（数字化转型参考架构）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L1 身份锚定层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10160000" cy="762000"/>
          </a:xfrm>
          <a:prstGeom prst="roundRect">
            <a:avLst>
              <a:gd name="adj" fmla="val 0"/>
            </a:avLst>
          </a:prstGeom>
          <a:solidFill>
            <a:srgbClr val="0D2B4E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1968500"/>
            <a:ext cx="965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核心任务：Schema结构化标记，以统一社会信用代码为唯一锚点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016000" y="2921000"/>
            <a:ext cx="1524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实施要点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2794000" y="2921000"/>
            <a:ext cx="838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官网部署 </a:t>
            </a: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Organization、Product、FAQPage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 等Schema结构化标记，让AI爬虫能机器可读地识别"这是哪家企业、卖什么、回答什么问题"</a:t>
            </a:r>
            <a:endParaRPr lang="en-US" sz="1100"/>
          </a:p>
        </p:txBody>
      </p:sp>
      <p:cxnSp>
        <p:nvCxnSpPr>
          <p:cNvPr name="Connector 8" id="8"/>
          <p:cNvCxnSpPr/>
          <p:nvPr/>
        </p:nvCxnSpPr>
        <p:spPr>
          <a:xfrm rot="-4297" flipH="false" flipV="false">
            <a:off x="1016004" y="3867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9" id="9"/>
          <p:cNvSpPr txBox="true"/>
          <p:nvPr/>
        </p:nvSpPr>
        <p:spPr>
          <a:xfrm rot="0" flipH="false" flipV="false">
            <a:off x="1016000" y="4064000"/>
            <a:ext cx="1524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验收标准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2794000" y="4064000"/>
            <a:ext cx="838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Schema校验</a:t>
            </a: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无错误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，实体识别结果在多个AI模型中</a:t>
            </a: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保持一致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-4297" flipH="false" flipV="false">
            <a:off x="1016004" y="5010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 txBox="true"/>
          <p:nvPr/>
        </p:nvSpPr>
        <p:spPr>
          <a:xfrm rot="0" flipH="false" flipV="false">
            <a:off x="1016000" y="5207000"/>
            <a:ext cx="1524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对应标准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2794000" y="5207000"/>
            <a:ext cx="838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GB/T 45341（数字化转型管理参考架构）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L2 场景匹配层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10160000" cy="762000"/>
          </a:xfrm>
          <a:prstGeom prst="roundRect">
            <a:avLst>
              <a:gd name="adj" fmla="val 0"/>
            </a:avLst>
          </a:prstGeom>
          <a:solidFill>
            <a:srgbClr val="0D2B4E">
              <a:alpha val="7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1968500"/>
            <a:ext cx="965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核心任务：搭建场景化FAQ知识库，覆盖全决策链路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016000" y="2921000"/>
            <a:ext cx="1524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实施要点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2794000" y="2921000"/>
            <a:ext cx="838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单行业不少于 </a:t>
            </a: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30条核心FAQ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，四段式结构：</a:t>
            </a: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问题场景 → 解决方案 → 能力匹配 → 验证依据</a:t>
            </a:r>
            <a:endParaRPr lang="en-US" sz="1100"/>
          </a:p>
        </p:txBody>
      </p:sp>
      <p:cxnSp>
        <p:nvCxnSpPr>
          <p:cNvPr name="Connector 8" id="8"/>
          <p:cNvCxnSpPr/>
          <p:nvPr/>
        </p:nvCxnSpPr>
        <p:spPr>
          <a:xfrm rot="-4297" flipH="false" flipV="false">
            <a:off x="1016004" y="3867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9" id="9"/>
          <p:cNvSpPr txBox="true"/>
          <p:nvPr/>
        </p:nvSpPr>
        <p:spPr>
          <a:xfrm rot="0" flipH="false" flipV="false">
            <a:off x="1016000" y="4064000"/>
            <a:ext cx="1524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验收标准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2794000" y="4064000"/>
            <a:ext cx="838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完整覆盖客户决策六阶段：</a:t>
            </a: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认知 → 评估 → 对比 → 选型 → 迁移 → 运维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-4297" flipH="false" flipV="false">
            <a:off x="1016004" y="5010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 txBox="true"/>
          <p:nvPr/>
        </p:nvSpPr>
        <p:spPr>
          <a:xfrm rot="0" flipH="false" flipV="false">
            <a:off x="1016000" y="5207000"/>
            <a:ext cx="1524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对应标准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2794000" y="5207000"/>
            <a:ext cx="838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GB/T 45341（数字化转型管理参考架构）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L3 证据采信层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10160000" cy="762000"/>
          </a:xfrm>
          <a:prstGeom prst="roundRect">
            <a:avLst>
              <a:gd name="adj" fmla="val 0"/>
            </a:avLst>
          </a:prstGeom>
          <a:solidFill>
            <a:srgbClr val="C8A44A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1968500"/>
            <a:ext cx="965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核心任务：构建T1–T4四级信源体系，提供可交叉验证的证据链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016000" y="2921000"/>
            <a:ext cx="1524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实施要点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2794000" y="2921000"/>
            <a:ext cx="838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T1级国家级信源权重最高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：国家标准、政府官网、统一社会信用代码、头部客户背书；T2–T4依次为行业媒体、垂直社区、自有渠道</a:t>
            </a:r>
            <a:endParaRPr lang="en-US" sz="1100"/>
          </a:p>
        </p:txBody>
      </p:sp>
      <p:cxnSp>
        <p:nvCxnSpPr>
          <p:cNvPr name="Connector 8" id="8"/>
          <p:cNvCxnSpPr/>
          <p:nvPr/>
        </p:nvCxnSpPr>
        <p:spPr>
          <a:xfrm rot="-4297" flipH="false" flipV="false">
            <a:off x="1016004" y="3867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9" id="9"/>
          <p:cNvSpPr txBox="true"/>
          <p:nvPr/>
        </p:nvSpPr>
        <p:spPr>
          <a:xfrm rot="0" flipH="false" flipV="false">
            <a:off x="1016000" y="4064000"/>
            <a:ext cx="1524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验收标准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2794000" y="4064000"/>
            <a:ext cx="838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T1/T2级信源</a:t>
            </a: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可验证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；品牌知识图谱节点 </a:t>
            </a: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≥ 50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，关联边 </a:t>
            </a: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≥ 120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-4297" flipH="false" flipV="false">
            <a:off x="1016004" y="5010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 txBox="true"/>
          <p:nvPr/>
        </p:nvSpPr>
        <p:spPr>
          <a:xfrm rot="0" flipH="false" flipV="false">
            <a:off x="1016000" y="5207000"/>
            <a:ext cx="1524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对应标准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2794000" y="5207000"/>
            <a:ext cx="838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GB/T 45988（数字化转型管理能力体系建设要求）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L5 效果验证层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/>
          <p:nvPr/>
        </p:nvSpPr>
        <p:spPr>
          <a:xfrm rot="0" flipH="false" flipV="false">
            <a:off x="1016000" y="1778000"/>
            <a:ext cx="10160000" cy="762000"/>
          </a:xfrm>
          <a:prstGeom prst="roundRect">
            <a:avLst>
              <a:gd name="adj" fmla="val 0"/>
            </a:avLst>
          </a:prstGeom>
          <a:solidFill>
            <a:srgbClr val="C8A44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1968500"/>
            <a:ext cx="965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核心任务：追踪投入回报，驱动PDCA闭环迭代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016000" y="2921000"/>
            <a:ext cx="1524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实施要点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2794000" y="2921000"/>
            <a:ext cx="838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追踪</a:t>
            </a: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六大量化指标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：AI推荐提及率、权威信源渗透率、错误信息修正率、知识图谱节点数、FAQ命中率、AI引流转化率</a:t>
            </a:r>
            <a:endParaRPr lang="en-US" sz="1100"/>
          </a:p>
        </p:txBody>
      </p:sp>
      <p:cxnSp>
        <p:nvCxnSpPr>
          <p:cNvPr name="Connector 8" id="8"/>
          <p:cNvCxnSpPr/>
          <p:nvPr/>
        </p:nvCxnSpPr>
        <p:spPr>
          <a:xfrm rot="-4297" flipH="false" flipV="false">
            <a:off x="1016004" y="3867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9" id="9"/>
          <p:cNvSpPr txBox="true"/>
          <p:nvPr/>
        </p:nvSpPr>
        <p:spPr>
          <a:xfrm rot="0" flipH="false" flipV="false">
            <a:off x="1016000" y="4064000"/>
            <a:ext cx="1524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验收标准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2794000" y="4064000"/>
            <a:ext cx="838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每个指标都有 </a:t>
            </a: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基线值 / 当前值 / 趋势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r>
              <a:rPr lang="en-US" b="tru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30天至少一次</a:t>
            </a: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迭代复盘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-4297" flipH="false" flipV="false">
            <a:off x="1016004" y="50101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 txBox="true"/>
          <p:nvPr/>
        </p:nvSpPr>
        <p:spPr>
          <a:xfrm rot="0" flipH="false" flipV="false">
            <a:off x="1016000" y="5207000"/>
            <a:ext cx="1524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对应标准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2794000" y="5207000"/>
            <a:ext cx="838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5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GB/T 23011（价值效益参考模型）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核心护城河一：双时序逻辑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 txBox="true"/>
          <p:nvPr/>
        </p:nvSpPr>
        <p:spPr>
          <a:xfrm rot="0" flipH="false" flipV="false">
            <a:off x="1016000" y="1778000"/>
            <a:ext cx="10160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AI推理时序　·　解释"AI如何感知企业"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2286000"/>
            <a:ext cx="1905000" cy="635000"/>
          </a:xfrm>
          <a:prstGeom prst="roundRect">
            <a:avLst>
              <a:gd name="adj" fmla="val 0"/>
            </a:avLst>
          </a:prstGeom>
          <a:solidFill>
            <a:srgbClr val="0D2B4E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016000" y="2451100"/>
            <a:ext cx="1905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识别身份</a:t>
            </a:r>
            <a:endParaRPr lang="en-US" sz="1100"/>
          </a:p>
        </p:txBody>
      </p:sp>
      <p:sp>
        <p:nvSpPr>
          <p:cNvPr name="AutoShape 7" id="7"/>
          <p:cNvSpPr/>
          <p:nvPr/>
        </p:nvSpPr>
        <p:spPr>
          <a:xfrm rot="0" flipH="false" flipV="false">
            <a:off x="3111500" y="2286000"/>
            <a:ext cx="1905000" cy="635000"/>
          </a:xfrm>
          <a:prstGeom prst="roundRect">
            <a:avLst>
              <a:gd name="adj" fmla="val 0"/>
            </a:avLst>
          </a:prstGeom>
          <a:solidFill>
            <a:srgbClr val="0D2B4E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3111500" y="2451100"/>
            <a:ext cx="1905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匹配场景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5207000" y="2286000"/>
            <a:ext cx="1905000" cy="635000"/>
          </a:xfrm>
          <a:prstGeom prst="roundRect">
            <a:avLst>
              <a:gd name="adj" fmla="val 0"/>
            </a:avLst>
          </a:prstGeom>
          <a:solidFill>
            <a:srgbClr val="0D2B4E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5207000" y="2451100"/>
            <a:ext cx="1905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采信证据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7302500" y="2286000"/>
            <a:ext cx="1905000" cy="635000"/>
          </a:xfrm>
          <a:prstGeom prst="roundRect">
            <a:avLst>
              <a:gd name="adj" fmla="val 0"/>
            </a:avLst>
          </a:prstGeom>
          <a:solidFill>
            <a:srgbClr val="0D2B4E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7302500" y="2451100"/>
            <a:ext cx="1905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统一资产</a:t>
            </a:r>
            <a:endParaRPr lang="en-US" sz="1100"/>
          </a:p>
        </p:txBody>
      </p:sp>
      <p:sp>
        <p:nvSpPr>
          <p:cNvPr name="AutoShape 13" id="13"/>
          <p:cNvSpPr/>
          <p:nvPr/>
        </p:nvSpPr>
        <p:spPr>
          <a:xfrm rot="0" flipH="false" flipV="false">
            <a:off x="9398000" y="2286000"/>
            <a:ext cx="1778000" cy="635000"/>
          </a:xfrm>
          <a:prstGeom prst="roundRect">
            <a:avLst>
              <a:gd name="adj" fmla="val 0"/>
            </a:avLst>
          </a:prstGeom>
          <a:solidFill>
            <a:srgbClr val="0D2B4E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9398000" y="2451100"/>
            <a:ext cx="1778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验证效果</a:t>
            </a:r>
            <a:endParaRPr lang="en-US" sz="1100"/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1016000" y="3556000"/>
            <a:ext cx="10160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项目实施时序　·　指导"企业如何落地"</a:t>
            </a:r>
            <a:endParaRPr lang="en-US" sz="1100"/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1016000" y="4064000"/>
            <a:ext cx="1905000" cy="635000"/>
          </a:xfrm>
          <a:prstGeom prst="roundRect">
            <a:avLst>
              <a:gd name="adj" fmla="val 0"/>
            </a:avLst>
          </a:prstGeom>
          <a:solidFill>
            <a:srgbClr val="C8A44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7" id="17"/>
          <p:cNvSpPr txBox="true"/>
          <p:nvPr/>
        </p:nvSpPr>
        <p:spPr>
          <a:xfrm rot="0" flipH="false" flipV="false">
            <a:off x="1016000" y="4229100"/>
            <a:ext cx="1905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身份锚定</a:t>
            </a:r>
            <a:endParaRPr lang="en-US" sz="1100"/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3111500" y="4064000"/>
            <a:ext cx="1905000" cy="635000"/>
          </a:xfrm>
          <a:prstGeom prst="roundRect">
            <a:avLst>
              <a:gd name="adj" fmla="val 0"/>
            </a:avLst>
          </a:prstGeom>
          <a:solidFill>
            <a:srgbClr val="C8A44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9" id="19"/>
          <p:cNvSpPr txBox="true"/>
          <p:nvPr/>
        </p:nvSpPr>
        <p:spPr>
          <a:xfrm rot="0" flipH="false" flipV="false">
            <a:off x="3111500" y="4229100"/>
            <a:ext cx="1905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资产统一</a:t>
            </a:r>
            <a:endParaRPr lang="en-US" sz="1100"/>
          </a:p>
        </p:txBody>
      </p:sp>
      <p:sp>
        <p:nvSpPr>
          <p:cNvPr name="AutoShape 20" id="20"/>
          <p:cNvSpPr/>
          <p:nvPr/>
        </p:nvSpPr>
        <p:spPr>
          <a:xfrm rot="0" flipH="false" flipV="false">
            <a:off x="5207000" y="4064000"/>
            <a:ext cx="1905000" cy="635000"/>
          </a:xfrm>
          <a:prstGeom prst="roundRect">
            <a:avLst>
              <a:gd name="adj" fmla="val 0"/>
            </a:avLst>
          </a:prstGeom>
          <a:solidFill>
            <a:srgbClr val="C8A44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1" id="21"/>
          <p:cNvSpPr txBox="true"/>
          <p:nvPr/>
        </p:nvSpPr>
        <p:spPr>
          <a:xfrm rot="0" flipH="false" flipV="false">
            <a:off x="5207000" y="4229100"/>
            <a:ext cx="1905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场景匹配</a:t>
            </a:r>
            <a:endParaRPr lang="en-US" sz="1100"/>
          </a:p>
        </p:txBody>
      </p:sp>
      <p:sp>
        <p:nvSpPr>
          <p:cNvPr name="AutoShape 22" id="22"/>
          <p:cNvSpPr/>
          <p:nvPr/>
        </p:nvSpPr>
        <p:spPr>
          <a:xfrm rot="0" flipH="false" flipV="false">
            <a:off x="7302500" y="4064000"/>
            <a:ext cx="1905000" cy="635000"/>
          </a:xfrm>
          <a:prstGeom prst="roundRect">
            <a:avLst>
              <a:gd name="adj" fmla="val 0"/>
            </a:avLst>
          </a:prstGeom>
          <a:solidFill>
            <a:srgbClr val="C8A44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3" id="23"/>
          <p:cNvSpPr txBox="true"/>
          <p:nvPr/>
        </p:nvSpPr>
        <p:spPr>
          <a:xfrm rot="0" flipH="false" flipV="false">
            <a:off x="7302500" y="4229100"/>
            <a:ext cx="1905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证据采信</a:t>
            </a:r>
            <a:endParaRPr lang="en-US" sz="1100"/>
          </a:p>
        </p:txBody>
      </p:sp>
      <p:sp>
        <p:nvSpPr>
          <p:cNvPr name="AutoShape 24" id="24"/>
          <p:cNvSpPr/>
          <p:nvPr/>
        </p:nvSpPr>
        <p:spPr>
          <a:xfrm rot="0" flipH="false" flipV="false">
            <a:off x="9398000" y="4064000"/>
            <a:ext cx="1778000" cy="635000"/>
          </a:xfrm>
          <a:prstGeom prst="roundRect">
            <a:avLst>
              <a:gd name="adj" fmla="val 0"/>
            </a:avLst>
          </a:prstGeom>
          <a:solidFill>
            <a:srgbClr val="C8A44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5" id="25"/>
          <p:cNvSpPr txBox="true"/>
          <p:nvPr/>
        </p:nvSpPr>
        <p:spPr>
          <a:xfrm rot="0" flipH="false" flipV="false">
            <a:off x="9398000" y="4229100"/>
            <a:ext cx="1778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效果验证</a:t>
            </a:r>
            <a:endParaRPr lang="en-US" sz="1100"/>
          </a:p>
        </p:txBody>
      </p:sp>
      <p:sp>
        <p:nvSpPr>
          <p:cNvPr name="AutoShape 26" id="26"/>
          <p:cNvSpPr/>
          <p:nvPr/>
        </p:nvSpPr>
        <p:spPr>
          <a:xfrm rot="0" flipH="false" flipV="false">
            <a:off x="1016000" y="5207000"/>
            <a:ext cx="10160000" cy="762000"/>
          </a:xfrm>
          <a:prstGeom prst="roundRect">
            <a:avLst>
              <a:gd name="adj" fmla="val 0"/>
            </a:avLst>
          </a:prstGeom>
          <a:solidFill>
            <a:srgbClr val="C85050">
              <a:alpha val="8000"/>
            </a:srgbClr>
          </a:solidFill>
          <a:ln w="12700" cmpd="sng" cap="flat">
            <a:solidFill>
              <a:srgbClr val="C85050">
                <a:alpha val="5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27" id="27"/>
          <p:cNvSpPr txBox="true"/>
          <p:nvPr/>
        </p:nvSpPr>
        <p:spPr>
          <a:xfrm rot="0" flipH="false" flipV="false">
            <a:off x="1270000" y="5397500"/>
            <a:ext cx="9652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16666"/>
              </a:lnSpc>
              <a:defRPr/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市面模型多将两者</a:t>
            </a:r>
            <a:r>
              <a:rPr lang="en-US" b="true" i="false" strike="noStrike" u="none" sz="1400">
                <a:solidFill>
                  <a:srgbClr val="C85050"/>
                </a:solidFill>
                <a:latin typeface="Noto Sans SC"/>
                <a:ea typeface="Noto Sans SC"/>
                <a:cs typeface="Noto Sans SC"/>
                <a:sym typeface="Noto Sans SC"/>
              </a:rPr>
              <a:t>混为一谈</a:t>
            </a: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，按AI推理顺序去施工——导致"讲得通、落不了地"。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核心护城河二：双判定规则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/>
          <p:nvPr/>
        </p:nvSpPr>
        <p:spPr>
          <a:xfrm rot="0" flipH="false" flipV="false">
            <a:off x="2540000" y="1778000"/>
            <a:ext cx="7112000" cy="889000"/>
          </a:xfrm>
          <a:prstGeom prst="roundRect">
            <a:avLst>
              <a:gd name="adj" fmla="val 0"/>
            </a:avLst>
          </a:prstGeom>
          <a:solidFill>
            <a:srgbClr val="0D2B4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2540000" y="2032000"/>
            <a:ext cx="7112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成熟度跃迁 = 数据达标 </a:t>
            </a:r>
            <a:r>
              <a:rPr lang="en-US" b="true" i="false" strike="noStrike" u="none" sz="22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＋</a:t>
            </a:r>
            <a:r>
              <a:rPr lang="en-US" b="true" i="false" strike="noStrike" u="none" sz="22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 建设度达标</a:t>
            </a:r>
            <a:endParaRPr lang="en-US" sz="1100"/>
          </a:p>
        </p:txBody>
      </p:sp>
      <p:sp>
        <p:nvSpPr>
          <p:cNvPr name="AutoShape 6" id="6"/>
          <p:cNvSpPr/>
          <p:nvPr/>
        </p:nvSpPr>
        <p:spPr>
          <a:xfrm rot="0" flipH="false" flipV="false">
            <a:off x="1524000" y="3175000"/>
            <a:ext cx="3810000" cy="2032000"/>
          </a:xfrm>
          <a:prstGeom prst="roundRect">
            <a:avLst>
              <a:gd name="adj" fmla="val 0"/>
            </a:avLst>
          </a:prstGeom>
          <a:solidFill>
            <a:srgbClr val="0D2B4E">
              <a:alpha val="6000"/>
            </a:srgbClr>
          </a:solidFill>
          <a:ln w="12700" cmpd="sng" cap="flat">
            <a:solidFill>
              <a:srgbClr val="0D2B4E">
                <a:alpha val="3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778000" y="3429000"/>
            <a:ext cx="330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数据达标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1778000" y="3937000"/>
            <a:ext cx="3302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· AI提及率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· 信源渗透率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· 知识图谱节点数</a:t>
            </a:r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858000" y="3175000"/>
            <a:ext cx="3810000" cy="2032000"/>
          </a:xfrm>
          <a:prstGeom prst="roundRect">
            <a:avLst>
              <a:gd name="adj" fmla="val 0"/>
            </a:avLst>
          </a:prstGeom>
          <a:solidFill>
            <a:srgbClr val="C8A44A">
              <a:alpha val="10000"/>
            </a:srgbClr>
          </a:solidFill>
          <a:ln w="12700" cmpd="sng" cap="flat">
            <a:solidFill>
              <a:srgbClr val="C8A44A">
                <a:alpha val="5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7112000" y="3429000"/>
            <a:ext cx="330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建设度达标</a:t>
            </a:r>
            <a:endParaRPr lang="en-US" sz="1100"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7112000" y="3937000"/>
            <a:ext cx="3302000" cy="1143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· 五层架构完整度</a:t>
            </a:r>
            <a:endParaRPr lang="en-US" sz="1100"/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· 流程SOP落地率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· 内部团队能力建设</a:t>
            </a:r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1524000" y="5461000"/>
            <a:ext cx="914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true" i="false" strike="noStrike" u="none" sz="1400">
                <a:solidFill>
                  <a:srgbClr val="C85050"/>
                </a:solidFill>
                <a:latin typeface="Noto Sans SC"/>
                <a:ea typeface="Noto Sans SC"/>
                <a:cs typeface="Noto Sans SC"/>
                <a:sym typeface="Noto Sans SC"/>
              </a:rPr>
              <a:t>误区：</a:t>
            </a: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市面模型多以单一数据指标判定，容易产生"</a:t>
            </a:r>
            <a:r>
              <a:rPr lang="en-US" b="tru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数据虚高</a:t>
            </a: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"——数据好看但建设完成度不足。</a:t>
            </a:r>
            <a:b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此时必须</a:t>
            </a:r>
            <a:r>
              <a:rPr lang="en-US" b="tru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回溯检查</a:t>
            </a: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，而不是盲目加投。二者缺一不可。</a:t>
            </a:r>
            <a:endParaRPr lang="en-US" sz="1100"/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GEO培训的四阶段路径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/>
          <p:nvPr/>
        </p:nvSpPr>
        <p:spPr>
          <a:xfrm rot="0" flipH="false" flipV="false">
            <a:off x="889000" y="2286000"/>
            <a:ext cx="2413000" cy="2540000"/>
          </a:xfrm>
          <a:prstGeom prst="roundRect">
            <a:avLst>
              <a:gd name="adj" fmla="val 0"/>
            </a:avLst>
          </a:prstGeom>
          <a:solidFill>
            <a:srgbClr val="0D2B4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143000" y="2540000"/>
            <a:ext cx="1905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阶段一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143000" y="3048000"/>
            <a:ext cx="1905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认知建立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143000" y="3683000"/>
            <a:ext cx="1905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30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理解范式迁移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30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从SEO到GEO</a:t>
            </a:r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3492500" y="2286000"/>
            <a:ext cx="2413000" cy="2540000"/>
          </a:xfrm>
          <a:prstGeom prst="roundRect">
            <a:avLst>
              <a:gd name="adj" fmla="val 0"/>
            </a:avLst>
          </a:prstGeom>
          <a:solidFill>
            <a:srgbClr val="0D2B4E">
              <a:alpha val="8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3746500" y="2540000"/>
            <a:ext cx="1905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阶段二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3746500" y="3048000"/>
            <a:ext cx="1905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方法论学习</a:t>
            </a:r>
            <a:endParaRPr lang="en-US" sz="1100"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3746500" y="3683000"/>
            <a:ext cx="1905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30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掌握双五模型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30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施工逻辑</a:t>
            </a:r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6096000" y="2286000"/>
            <a:ext cx="2413000" cy="2540000"/>
          </a:xfrm>
          <a:prstGeom prst="roundRect">
            <a:avLst>
              <a:gd name="adj" fmla="val 0"/>
            </a:avLst>
          </a:prstGeom>
          <a:solidFill>
            <a:srgbClr val="C8A44A">
              <a:alpha val="8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6350000" y="2540000"/>
            <a:ext cx="1905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阶段三</a:t>
            </a:r>
            <a:endParaRPr lang="en-US" sz="1100"/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6350000" y="3048000"/>
            <a:ext cx="1905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实操落地</a:t>
            </a:r>
            <a:endParaRPr lang="en-US" sz="1100"/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6350000" y="3683000"/>
            <a:ext cx="1905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300">
                <a:solidFill>
                  <a:srgbClr val="FFFFFF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结合行业场景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300">
                <a:solidFill>
                  <a:srgbClr val="FFFFFF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动手训练</a:t>
            </a:r>
          </a:p>
        </p:txBody>
      </p:sp>
      <p:sp>
        <p:nvSpPr>
          <p:cNvPr name="AutoShape 16" id="16"/>
          <p:cNvSpPr/>
          <p:nvPr/>
        </p:nvSpPr>
        <p:spPr>
          <a:xfrm rot="0" flipH="false" flipV="false">
            <a:off x="8699500" y="2286000"/>
            <a:ext cx="2413000" cy="2540000"/>
          </a:xfrm>
          <a:prstGeom prst="roundRect">
            <a:avLst>
              <a:gd name="adj" fmla="val 0"/>
            </a:avLst>
          </a:prstGeom>
          <a:solidFill>
            <a:srgbClr val="C8A44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7" id="17"/>
          <p:cNvSpPr txBox="true"/>
          <p:nvPr/>
        </p:nvSpPr>
        <p:spPr>
          <a:xfrm rot="0" flipH="false" flipV="false">
            <a:off x="8953500" y="2540000"/>
            <a:ext cx="1905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FFFFFF">
                    <a:alpha val="94902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阶段四</a:t>
            </a:r>
            <a:endParaRPr lang="en-US" sz="1100"/>
          </a:p>
        </p:txBody>
      </p:sp>
      <p:sp>
        <p:nvSpPr>
          <p:cNvPr name="AutoShape 18" id="18"/>
          <p:cNvSpPr txBox="true"/>
          <p:nvPr/>
        </p:nvSpPr>
        <p:spPr>
          <a:xfrm rot="0" flipH="false" flipV="false">
            <a:off x="8953500" y="3048000"/>
            <a:ext cx="1905000" cy="444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0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持续迭代</a:t>
            </a:r>
            <a:endParaRPr lang="en-US" sz="1100"/>
          </a:p>
        </p:txBody>
      </p:sp>
      <p:sp>
        <p:nvSpPr>
          <p:cNvPr name="AutoShape 19" id="19"/>
          <p:cNvSpPr txBox="true"/>
          <p:nvPr/>
        </p:nvSpPr>
        <p:spPr>
          <a:xfrm rot="0" flipH="false" flipV="false">
            <a:off x="8953500" y="3683000"/>
            <a:ext cx="1905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3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建立长效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3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运营能力</a:t>
            </a:r>
          </a:p>
        </p:txBody>
      </p:sp>
      <p:sp>
        <p:nvSpPr>
          <p:cNvPr name="AutoShape 20" id="20"/>
          <p:cNvSpPr txBox="true"/>
          <p:nvPr/>
        </p:nvSpPr>
        <p:spPr>
          <a:xfrm rot="0" flipH="false" flipV="false">
            <a:off x="1016000" y="5334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787878"/>
                </a:solidFill>
                <a:latin typeface="Noto Sans SC"/>
                <a:ea typeface="Noto Sans SC"/>
                <a:cs typeface="Noto Sans SC"/>
                <a:sym typeface="Noto Sans SC"/>
              </a:rPr>
              <a:t>四个阶段逐层递进，前一阶段未完成不进入下一阶段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培训能解决的具体问题：真实效果数据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 txBox="true"/>
          <p:nvPr/>
        </p:nvSpPr>
        <p:spPr>
          <a:xfrm rot="0" flipH="false" flipV="false">
            <a:off x="1016000" y="1460500"/>
            <a:ext cx="10160000" cy="3048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787878"/>
                </a:solidFill>
                <a:latin typeface="Noto Sans SC"/>
                <a:ea typeface="Noto Sans SC"/>
                <a:cs typeface="Noto Sans SC"/>
                <a:sym typeface="Noto Sans SC"/>
              </a:rPr>
              <a:t>典型困境：官网百度收录正常，但AI搜索推荐流量几乎为零　·　脱敏统计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270000" y="2286000"/>
            <a:ext cx="1016000" cy="2540000"/>
          </a:xfrm>
          <a:prstGeom prst="roundRect">
            <a:avLst>
              <a:gd name="adj" fmla="val 0"/>
            </a:avLst>
          </a:prstGeom>
          <a:solidFill>
            <a:srgbClr val="C8A44A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143000" y="1905000"/>
            <a:ext cx="1270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55%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016000" y="4889500"/>
            <a:ext cx="152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1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服务业</a:t>
            </a:r>
            <a:endParaRPr lang="en-US" sz="1100"/>
          </a:p>
          <a:p>
            <a:pPr algn="ctr" marL="0" indent="0">
              <a:lnSpc>
                <a:spcPct val="108333"/>
              </a:lnSpc>
            </a:pPr>
            <a:r>
              <a:rPr lang="en-US" b="false" i="false" strike="noStrike" u="none" sz="11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装修/律所 · 30天</a:t>
            </a:r>
          </a:p>
        </p:txBody>
      </p:sp>
      <p:sp>
        <p:nvSpPr>
          <p:cNvPr name="AutoShape 8" id="8"/>
          <p:cNvSpPr/>
          <p:nvPr/>
        </p:nvSpPr>
        <p:spPr>
          <a:xfrm rot="0" flipH="false" flipV="false">
            <a:off x="3048000" y="2882900"/>
            <a:ext cx="1016000" cy="1943100"/>
          </a:xfrm>
          <a:prstGeom prst="roundRect">
            <a:avLst>
              <a:gd name="adj" fmla="val 0"/>
            </a:avLst>
          </a:prstGeom>
          <a:solidFill>
            <a:srgbClr val="0D2B4E">
              <a:alpha val="9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2921000" y="2501900"/>
            <a:ext cx="1270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42%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2794000" y="4889500"/>
            <a:ext cx="152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1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建材</a:t>
            </a:r>
            <a:endParaRPr lang="en-US" sz="1100"/>
          </a:p>
          <a:p>
            <a:pPr algn="ctr" marL="0" indent="0">
              <a:lnSpc>
                <a:spcPct val="108333"/>
              </a:lnSpc>
            </a:pPr>
            <a:r>
              <a:rPr lang="en-US" b="false" i="false" strike="noStrike" u="none" sz="11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石材/卫浴 · 60天</a:t>
            </a:r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4826000" y="3213100"/>
            <a:ext cx="1016000" cy="1612900"/>
          </a:xfrm>
          <a:prstGeom prst="roundRect">
            <a:avLst>
              <a:gd name="adj" fmla="val 0"/>
            </a:avLst>
          </a:prstGeom>
          <a:solidFill>
            <a:srgbClr val="0D2B4E">
              <a:alpha val="7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4699000" y="2832100"/>
            <a:ext cx="1270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35%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4572000" y="4889500"/>
            <a:ext cx="152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1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制造业</a:t>
            </a:r>
            <a:endParaRPr lang="en-US" sz="1100"/>
          </a:p>
          <a:p>
            <a:pPr algn="ctr" marL="0" indent="0">
              <a:lnSpc>
                <a:spcPct val="108333"/>
              </a:lnSpc>
            </a:pPr>
            <a:r>
              <a:rPr lang="en-US" b="false" i="false" strike="noStrike" u="none" sz="11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五金加工 · 60天</a:t>
            </a:r>
          </a:p>
        </p:txBody>
      </p:sp>
      <p:sp>
        <p:nvSpPr>
          <p:cNvPr name="AutoShape 14" id="14"/>
          <p:cNvSpPr/>
          <p:nvPr/>
        </p:nvSpPr>
        <p:spPr>
          <a:xfrm rot="0" flipH="false" flipV="false">
            <a:off x="6604000" y="3441700"/>
            <a:ext cx="1016000" cy="1384300"/>
          </a:xfrm>
          <a:prstGeom prst="roundRect">
            <a:avLst>
              <a:gd name="adj" fmla="val 0"/>
            </a:avLst>
          </a:prstGeom>
          <a:solidFill>
            <a:srgbClr val="0D2B4E">
              <a:alpha val="6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6477000" y="3060700"/>
            <a:ext cx="1270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30%</a:t>
            </a:r>
            <a:endParaRPr lang="en-US" sz="1100"/>
          </a:p>
        </p:txBody>
      </p:sp>
      <p:sp>
        <p:nvSpPr>
          <p:cNvPr name="AutoShape 16" id="16"/>
          <p:cNvSpPr txBox="true"/>
          <p:nvPr/>
        </p:nvSpPr>
        <p:spPr>
          <a:xfrm rot="0" flipH="false" flipV="false">
            <a:off x="6350000" y="4889500"/>
            <a:ext cx="152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1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茶叶</a:t>
            </a:r>
            <a:endParaRPr lang="en-US" sz="1100"/>
          </a:p>
          <a:p>
            <a:pPr algn="ctr" marL="0" indent="0">
              <a:lnSpc>
                <a:spcPct val="108333"/>
              </a:lnSpc>
            </a:pPr>
            <a:r>
              <a:rPr lang="en-US" b="false" i="false" strike="noStrike" u="none" sz="11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45天</a:t>
            </a:r>
          </a:p>
        </p:txBody>
      </p:sp>
      <p:sp>
        <p:nvSpPr>
          <p:cNvPr name="AutoShape 17" id="17"/>
          <p:cNvSpPr/>
          <p:nvPr/>
        </p:nvSpPr>
        <p:spPr>
          <a:xfrm rot="0" flipH="false" flipV="false">
            <a:off x="8382000" y="3530600"/>
            <a:ext cx="1016000" cy="1295400"/>
          </a:xfrm>
          <a:prstGeom prst="roundRect">
            <a:avLst>
              <a:gd name="adj" fmla="val 0"/>
            </a:avLst>
          </a:prstGeom>
          <a:solidFill>
            <a:srgbClr val="0D2B4E">
              <a:alpha val="45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8" id="18"/>
          <p:cNvSpPr txBox="true"/>
          <p:nvPr/>
        </p:nvSpPr>
        <p:spPr>
          <a:xfrm rot="0" flipH="false" flipV="false">
            <a:off x="8255000" y="3149600"/>
            <a:ext cx="1270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28%</a:t>
            </a:r>
            <a:endParaRPr lang="en-US" sz="1100"/>
          </a:p>
        </p:txBody>
      </p:sp>
      <p:sp>
        <p:nvSpPr>
          <p:cNvPr name="AutoShape 19" id="19"/>
          <p:cNvSpPr txBox="true"/>
          <p:nvPr/>
        </p:nvSpPr>
        <p:spPr>
          <a:xfrm rot="0" flipH="false" flipV="false">
            <a:off x="8128000" y="4889500"/>
            <a:ext cx="152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08333"/>
              </a:lnSpc>
              <a:defRPr/>
            </a:pPr>
            <a:r>
              <a:rPr lang="en-US" b="false" i="false" strike="noStrike" u="none" sz="11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鞋服</a:t>
            </a:r>
            <a:endParaRPr lang="en-US" sz="1100"/>
          </a:p>
          <a:p>
            <a:pPr algn="ctr" marL="0" indent="0">
              <a:lnSpc>
                <a:spcPct val="108333"/>
              </a:lnSpc>
            </a:pPr>
            <a:r>
              <a:rPr lang="en-US" b="false" i="false" strike="noStrike" u="none" sz="11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B端代工 · 45天</a:t>
            </a:r>
          </a:p>
        </p:txBody>
      </p:sp>
      <p:cxnSp>
        <p:nvCxnSpPr>
          <p:cNvPr name="Connector 20" id="20"/>
          <p:cNvCxnSpPr/>
          <p:nvPr/>
        </p:nvCxnSpPr>
        <p:spPr>
          <a:xfrm rot="-4645" flipH="false" flipV="false">
            <a:off x="1016004" y="4857750"/>
            <a:ext cx="939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21" id="21"/>
          <p:cNvSpPr txBox="true"/>
          <p:nvPr/>
        </p:nvSpPr>
        <p:spPr>
          <a:xfrm rot="0" flipH="false" flipV="false">
            <a:off x="1016000" y="5715000"/>
            <a:ext cx="10160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969696"/>
                </a:solidFill>
                <a:latin typeface="Noto Sans SC"/>
                <a:ea typeface="Noto Sans SC"/>
                <a:cs typeface="Noto Sans SC"/>
                <a:sym typeface="Noto Sans SC"/>
              </a:rPr>
              <a:t>柱高代表AI提及率提升幅度（0% → 目标值）　·　数据来源：福建艾索客户服务记录，统计周期2025–2026年</a:t>
            </a:r>
            <a:endParaRPr lang="en-US" sz="1100"/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为什么是现在：GEO培训的四大意义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 txBox="true"/>
          <p:nvPr/>
        </p:nvSpPr>
        <p:spPr>
          <a:xfrm rot="0" flipH="false" flipV="false">
            <a:off x="1016000" y="1778000"/>
            <a:ext cx="50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651000" y="1841500"/>
            <a:ext cx="4191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应对流量入口迁移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651000" y="2349500"/>
            <a:ext cx="4191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GEO市场规模：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true" i="false" strike="noStrike" u="none" sz="13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2025年 2.5亿 → 2026年 30亿 → 2027年 90亿</a:t>
            </a:r>
          </a:p>
        </p:txBody>
      </p:sp>
      <p:cxnSp>
        <p:nvCxnSpPr>
          <p:cNvPr name="Connector 7" id="7"/>
          <p:cNvCxnSpPr/>
          <p:nvPr/>
        </p:nvCxnSpPr>
        <p:spPr>
          <a:xfrm rot="-9549" flipH="false" flipV="false">
            <a:off x="1016009" y="36131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8" id="8"/>
          <p:cNvSpPr txBox="true"/>
          <p:nvPr/>
        </p:nvSpPr>
        <p:spPr>
          <a:xfrm rot="0" flipH="false" flipV="false">
            <a:off x="6350000" y="1778000"/>
            <a:ext cx="50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6985000" y="1841500"/>
            <a:ext cx="4191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成本结构转变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6985000" y="2349500"/>
            <a:ext cx="4191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从</a:t>
            </a:r>
            <a:r>
              <a:rPr lang="en-US" b="tru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"竞价排名"</a:t>
            </a:r>
            <a:r>
              <a:rPr lang="en-US" b="fals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（花钱买点击，停投即停）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转向</a:t>
            </a:r>
            <a:r>
              <a:rPr lang="en-US" b="tru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"信任资产"</a:t>
            </a:r>
            <a:r>
              <a:rPr lang="en-US" b="fals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（一次建设，长期被AI引用）</a:t>
            </a:r>
          </a:p>
        </p:txBody>
      </p:sp>
      <p:cxnSp>
        <p:nvCxnSpPr>
          <p:cNvPr name="Connector 11" id="11"/>
          <p:cNvCxnSpPr/>
          <p:nvPr/>
        </p:nvCxnSpPr>
        <p:spPr>
          <a:xfrm rot="-9549" flipH="false" flipV="false">
            <a:off x="6350009" y="3613150"/>
            <a:ext cx="457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1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 txBox="true"/>
          <p:nvPr/>
        </p:nvSpPr>
        <p:spPr>
          <a:xfrm rot="0" flipH="false" flipV="false">
            <a:off x="1016000" y="3937000"/>
            <a:ext cx="50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1651000" y="4000500"/>
            <a:ext cx="4191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合规转化为优势</a:t>
            </a:r>
            <a:endParaRPr lang="en-US" sz="1100"/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1651000" y="4508500"/>
            <a:ext cx="4191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四标融合建立</a:t>
            </a:r>
            <a:r>
              <a:rPr lang="en-US" b="tru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可审计的合规体系</a:t>
            </a:r>
            <a:r>
              <a:rPr lang="en-US" b="fals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，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在AI监管趋严下，合规企业反而获得信源加权</a:t>
            </a:r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6350000" y="3937000"/>
            <a:ext cx="508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endParaRPr lang="en-US" sz="1100"/>
          </a:p>
        </p:txBody>
      </p:sp>
      <p:sp>
        <p:nvSpPr>
          <p:cNvPr name="AutoShape 16" id="16"/>
          <p:cNvSpPr txBox="true"/>
          <p:nvPr/>
        </p:nvSpPr>
        <p:spPr>
          <a:xfrm rot="0" flipH="false" flipV="false">
            <a:off x="6985000" y="4000500"/>
            <a:ext cx="4191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区域企业突围</a:t>
            </a:r>
            <a:endParaRPr lang="en-US" sz="1100"/>
          </a:p>
        </p:txBody>
      </p:sp>
      <p:sp>
        <p:nvSpPr>
          <p:cNvPr name="AutoShape 17" id="17"/>
          <p:cNvSpPr txBox="true"/>
          <p:nvPr/>
        </p:nvSpPr>
        <p:spPr>
          <a:xfrm rot="0" flipH="false" flipV="false">
            <a:off x="6985000" y="4508500"/>
            <a:ext cx="4191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结合福建优势产业，抢占</a:t>
            </a:r>
            <a:r>
              <a:rPr lang="en-US" b="tru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"行业默认答案"</a:t>
            </a:r>
            <a:r>
              <a:rPr lang="en-US" b="fals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认知占位，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3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在AI推荐中形成区域性赢家通吃</a:t>
            </a:r>
          </a:p>
        </p:txBody>
      </p:sp>
      <p:sp>
        <p:nvSpPr>
          <p:cNvPr name="AutoShape 18" id="18"/>
          <p:cNvSpPr txBox="true"/>
          <p:nvPr/>
        </p:nvSpPr>
        <p:spPr>
          <a:xfrm rot="0" flipH="false" flipV="false">
            <a:off x="1016000" y="5842000"/>
            <a:ext cx="10160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969696"/>
                </a:solidFill>
                <a:latin typeface="Noto Sans SC"/>
                <a:ea typeface="Noto Sans SC"/>
                <a:cs typeface="Noto Sans SC"/>
                <a:sym typeface="Noto Sans SC"/>
              </a:rPr>
              <a:t>市场规模数据来源：易观分析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课程体系：七大模块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graphicFrame>
        <p:nvGraphicFramePr>
          <p:cNvPr name="Table 4" id="4"/>
          <p:cNvGraphicFramePr>
            <a:graphicFrameLocks noGrp="true"/>
          </p:cNvGraphicFramePr>
          <p:nvPr/>
        </p:nvGraphicFramePr>
        <p:xfrm>
          <a:off x="1016000" y="1778000"/>
          <a:ext cx="10160000" cy="4064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1270000"/>
                <a:gridCol w="6350000"/>
                <a:gridCol w="2540000"/>
              </a:tblGrid>
              <a:tr h="508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模块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内容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层级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A44A">
                        <a:alpha val="100000"/>
                      </a:srgbClr>
                    </a:solidFill>
                  </a:tcPr>
                </a:tc>
              </a:tr>
              <a:tr h="508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0D2B4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模块一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4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3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AI搜索生态与GEO认知重构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8C6928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认知层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08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0D2B4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模块二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4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3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四标融合国标底座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8C6928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标准层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08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0D2B4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模块三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4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3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五层架构V3.0施工方法论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8C6928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方法层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08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0D2B4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模块四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4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3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双时序与双判定（核心壁垒）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8C6928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核心壁垒层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08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0D2B4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模块五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4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3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五级成熟度评估与诊断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8C6928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评估层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08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0D2B4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模块六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4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3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场景化实操工作坊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8C6928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实操层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08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0D2B4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模块七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D2B4E">
                        <a:alpha val="4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300">
                          <a:solidFill>
                            <a:srgbClr val="2B2F36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长效运营与效果追踪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8C6928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迭代层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508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常见问题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1112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 txBox="true"/>
          <p:nvPr/>
        </p:nvSpPr>
        <p:spPr>
          <a:xfrm rot="0" flipH="false" flipV="false">
            <a:off x="1016000" y="1397000"/>
            <a:ext cx="381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Q1</a:t>
            </a:r>
            <a:endParaRPr lang="en-US" sz="1100"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524000" y="1397000"/>
            <a:ext cx="9652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睿擎GEO双五模型是什么？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524000" y="1752600"/>
            <a:ext cx="9652000" cy="279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五层架构＋五级成熟度组成的GEO工程化落地框架，底层嵌套四标融合方法论。</a:t>
            </a:r>
            <a:endParaRPr lang="en-US" sz="1100"/>
          </a:p>
        </p:txBody>
      </p:sp>
      <p:cxnSp>
        <p:nvCxnSpPr>
          <p:cNvPr name="Connector 7" id="7"/>
          <p:cNvCxnSpPr/>
          <p:nvPr/>
        </p:nvCxnSpPr>
        <p:spPr>
          <a:xfrm rot="-4297" flipH="false" flipV="false">
            <a:off x="1016004" y="21272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8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8" id="8"/>
          <p:cNvSpPr txBox="true"/>
          <p:nvPr/>
        </p:nvSpPr>
        <p:spPr>
          <a:xfrm rot="0" flipH="false" flipV="false">
            <a:off x="1016000" y="2286000"/>
            <a:ext cx="381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Q2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524000" y="2286000"/>
            <a:ext cx="9652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四标融合与双五模型是什么关系？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524000" y="2641600"/>
            <a:ext cx="9652000" cy="279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艾索持四标融合（标准制定），睿擎持双五模型（场景落地），同源共建。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-4297" flipH="false" flipV="false">
            <a:off x="1016004" y="30162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8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 txBox="true"/>
          <p:nvPr/>
        </p:nvSpPr>
        <p:spPr>
          <a:xfrm rot="0" flipH="false" flipV="false">
            <a:off x="1016000" y="3175000"/>
            <a:ext cx="381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Q3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1524000" y="3175000"/>
            <a:ext cx="9652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为什么L4资产统一层必须优先？</a:t>
            </a:r>
            <a:endParaRPr lang="en-US" sz="1100"/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1524000" y="3530600"/>
            <a:ext cx="9652000" cy="279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信息矛盾会导致AI判定"认知不稳定"，后续所有投入失效。</a:t>
            </a:r>
            <a:endParaRPr lang="en-US" sz="1100"/>
          </a:p>
        </p:txBody>
      </p:sp>
      <p:cxnSp>
        <p:nvCxnSpPr>
          <p:cNvPr name="Connector 15" id="15"/>
          <p:cNvCxnSpPr/>
          <p:nvPr/>
        </p:nvCxnSpPr>
        <p:spPr>
          <a:xfrm rot="-4297" flipH="false" flipV="false">
            <a:off x="1016004" y="39052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8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6" id="16"/>
          <p:cNvSpPr txBox="true"/>
          <p:nvPr/>
        </p:nvSpPr>
        <p:spPr>
          <a:xfrm rot="0" flipH="false" flipV="false">
            <a:off x="1016000" y="4064000"/>
            <a:ext cx="381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Q4</a:t>
            </a:r>
            <a:endParaRPr lang="en-US" sz="1100"/>
          </a:p>
        </p:txBody>
      </p:sp>
      <p:sp>
        <p:nvSpPr>
          <p:cNvPr name="AutoShape 17" id="17"/>
          <p:cNvSpPr txBox="true"/>
          <p:nvPr/>
        </p:nvSpPr>
        <p:spPr>
          <a:xfrm rot="0" flipH="false" flipV="false">
            <a:off x="1524000" y="4064000"/>
            <a:ext cx="9652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双五模型适用于哪些企业？</a:t>
            </a:r>
            <a:endParaRPr lang="en-US" sz="1100"/>
          </a:p>
        </p:txBody>
      </p:sp>
      <p:sp>
        <p:nvSpPr>
          <p:cNvPr name="AutoShape 18" id="18"/>
          <p:cNvSpPr txBox="true"/>
          <p:nvPr/>
        </p:nvSpPr>
        <p:spPr>
          <a:xfrm rot="0" flipH="false" flipV="false">
            <a:off x="1524000" y="4419600"/>
            <a:ext cx="9652000" cy="279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有真实资质、实体业务、实际经营场所的企业。</a:t>
            </a:r>
            <a:r>
              <a:rPr lang="en-US" b="true" i="false" strike="noStrike" u="none" sz="1200">
                <a:solidFill>
                  <a:srgbClr val="C85050"/>
                </a:solidFill>
                <a:latin typeface="Noto Sans SC"/>
                <a:ea typeface="Noto Sans SC"/>
                <a:cs typeface="Noto Sans SC"/>
                <a:sym typeface="Noto Sans SC"/>
              </a:rPr>
              <a:t>不具备"洗白"功能。</a:t>
            </a:r>
            <a:endParaRPr lang="en-US" sz="1100"/>
          </a:p>
        </p:txBody>
      </p:sp>
      <p:cxnSp>
        <p:nvCxnSpPr>
          <p:cNvPr name="Connector 19" id="19"/>
          <p:cNvCxnSpPr/>
          <p:nvPr/>
        </p:nvCxnSpPr>
        <p:spPr>
          <a:xfrm rot="-4297" flipH="false" flipV="false">
            <a:off x="1016004" y="47942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8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20" id="20"/>
          <p:cNvSpPr txBox="true"/>
          <p:nvPr/>
        </p:nvSpPr>
        <p:spPr>
          <a:xfrm rot="0" flipH="false" flipV="false">
            <a:off x="1016000" y="4953000"/>
            <a:ext cx="381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Q5</a:t>
            </a:r>
            <a:endParaRPr lang="en-US" sz="1100"/>
          </a:p>
        </p:txBody>
      </p:sp>
      <p:sp>
        <p:nvSpPr>
          <p:cNvPr name="AutoShape 21" id="21"/>
          <p:cNvSpPr txBox="true"/>
          <p:nvPr/>
        </p:nvSpPr>
        <p:spPr>
          <a:xfrm rot="0" flipH="false" flipV="false">
            <a:off x="1524000" y="4953000"/>
            <a:ext cx="9652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GEO培训与SEO培训有什么区别？</a:t>
            </a:r>
            <a:endParaRPr lang="en-US" sz="1100"/>
          </a:p>
        </p:txBody>
      </p:sp>
      <p:sp>
        <p:nvSpPr>
          <p:cNvPr name="AutoShape 22" id="22"/>
          <p:cNvSpPr txBox="true"/>
          <p:nvPr/>
        </p:nvSpPr>
        <p:spPr>
          <a:xfrm rot="0" flipH="false" flipV="false">
            <a:off x="1524000" y="5308600"/>
            <a:ext cx="9652000" cy="2794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SEO解决"排名与点击"，GEO解决"AI是否采信并推荐"。</a:t>
            </a:r>
            <a:endParaRPr lang="en-US" sz="1100"/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635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模型适用边界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/>
          <p:nvPr/>
        </p:nvSpPr>
        <p:spPr>
          <a:xfrm rot="0" flipH="false" flipV="false">
            <a:off x="1016000" y="1714500"/>
            <a:ext cx="10160000" cy="635000"/>
          </a:xfrm>
          <a:prstGeom prst="roundRect">
            <a:avLst>
              <a:gd name="adj" fmla="val 0"/>
            </a:avLst>
          </a:prstGeom>
          <a:solidFill>
            <a:srgbClr val="C85050">
              <a:alpha val="10000"/>
            </a:srgbClr>
          </a:solidFill>
          <a:ln w="12700" cmpd="sng" cap="flat">
            <a:solidFill>
              <a:srgbClr val="C85050">
                <a:alpha val="6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270000" y="1879600"/>
            <a:ext cx="9652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C85050"/>
                </a:solidFill>
                <a:latin typeface="Noto Sans SC"/>
                <a:ea typeface="Noto Sans SC"/>
                <a:cs typeface="Noto Sans SC"/>
                <a:sym typeface="Noto Sans SC"/>
              </a:rPr>
              <a:t>白皮书明确声明：本模型不具备"洗白"功能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016000" y="2667000"/>
            <a:ext cx="2540000" cy="3556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5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禁用边界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270000" y="3175000"/>
            <a:ext cx="965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true" i="false" strike="noStrike" u="none" sz="1400">
                <a:solidFill>
                  <a:srgbClr val="C85050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　无真实资质、无实体业务、无实际经营场所的空壳企业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1270000" y="3683000"/>
            <a:ext cx="965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true" i="false" strike="noStrike" u="none" sz="1400">
                <a:solidFill>
                  <a:srgbClr val="C85050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　虚假经营主体或基础信息存在系统性造假的企业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270000" y="4191000"/>
            <a:ext cx="965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true" i="false" strike="noStrike" u="none" sz="1400">
                <a:solidFill>
                  <a:srgbClr val="C85050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　被列入严重违法失信名单且未完成整改的主体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1270000" y="4699000"/>
            <a:ext cx="965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true" i="false" strike="noStrike" u="none" sz="1400">
                <a:solidFill>
                  <a:srgbClr val="C85050"/>
                </a:solidFill>
                <a:latin typeface="Noto Sans SC"/>
                <a:ea typeface="Noto Sans SC"/>
                <a:cs typeface="Noto Sans SC"/>
                <a:sym typeface="Noto Sans SC"/>
              </a:rPr>
              <a:t>·</a:t>
            </a: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　业务模式违反法律法规或公序良俗的主体</a:t>
            </a:r>
            <a:endParaRPr lang="en-US" sz="1100"/>
          </a:p>
        </p:txBody>
      </p:sp>
      <p:sp>
        <p:nvSpPr>
          <p:cNvPr name="AutoShape 11" id="11"/>
          <p:cNvSpPr/>
          <p:nvPr/>
        </p:nvSpPr>
        <p:spPr>
          <a:xfrm rot="0" flipH="false" flipV="false">
            <a:off x="1016000" y="5397500"/>
            <a:ext cx="10160000" cy="698500"/>
          </a:xfrm>
          <a:prstGeom prst="roundRect">
            <a:avLst>
              <a:gd name="adj" fmla="val 0"/>
            </a:avLst>
          </a:prstGeom>
          <a:solidFill>
            <a:srgbClr val="0D2B4E">
              <a:alpha val="5000"/>
            </a:srgbClr>
          </a:solidFill>
          <a:ln w="12700" cmpd="sng" cap="flat">
            <a:solidFill>
              <a:srgbClr val="C8A44A">
                <a:alpha val="10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1270000" y="5588000"/>
            <a:ext cx="965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true" i="false" strike="noStrike" u="none" sz="1400">
                <a:solidFill>
                  <a:srgbClr val="8C6928"/>
                </a:solidFill>
                <a:latin typeface="Noto Sans SC"/>
                <a:ea typeface="Noto Sans SC"/>
                <a:cs typeface="Noto Sans SC"/>
                <a:sym typeface="Noto Sans SC"/>
              </a:rPr>
              <a:t>核心原则：</a:t>
            </a:r>
            <a:r>
              <a:rPr lang="en-US" b="fals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模型价值建立在</a:t>
            </a:r>
            <a:r>
              <a:rPr lang="en-US" b="tru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真实、可验证</a:t>
            </a:r>
            <a:r>
              <a:rPr lang="en-US" b="fals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的信息基础之上。</a:t>
            </a:r>
            <a:endParaRPr lang="en-US" sz="1100"/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0A1E3C">
                <a:alpha val="100000"/>
              </a:srgbClr>
            </a:gs>
            <a:gs pos="60000">
              <a:srgbClr val="0D2B4E">
                <a:alpha val="100000"/>
              </a:srgbClr>
            </a:gs>
            <a:gs pos="100000">
              <a:srgbClr val="143764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name="Connector 2" id="2"/>
          <p:cNvCxnSpPr/>
          <p:nvPr/>
        </p:nvCxnSpPr>
        <p:spPr>
          <a:xfrm rot="-42969" flipH="false" flipV="false">
            <a:off x="1524040" y="1263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3" id="3"/>
          <p:cNvSpPr txBox="true"/>
          <p:nvPr/>
        </p:nvSpPr>
        <p:spPr>
          <a:xfrm rot="0" flipH="false" flipV="false">
            <a:off x="1524000" y="1524000"/>
            <a:ext cx="914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2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GEO培训的本质</a:t>
            </a:r>
            <a:endParaRPr lang="en-US" sz="1100"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1524000" y="2159000"/>
            <a:ext cx="9144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在AI搜索时代为企业培养一种核心能力——</a:t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true" i="false" strike="noStrike" u="none" sz="28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让AI信任你的品牌，并持续向用户推荐你。</a:t>
            </a:r>
          </a:p>
        </p:txBody>
      </p:sp>
      <p:sp>
        <p:nvSpPr>
          <p:cNvPr name="AutoShape 5" id="5"/>
          <p:cNvSpPr txBox="true"/>
          <p:nvPr/>
        </p:nvSpPr>
        <p:spPr>
          <a:xfrm rot="0" flipH="false" flipV="false">
            <a:off x="1524000" y="3683000"/>
            <a:ext cx="914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·　四标融合方法论　→　合规与标准底座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524000" y="4127500"/>
            <a:ext cx="914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·　睿擎GEO双五模型V3.0　→　分层落地与工程交付框架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524000" y="4572000"/>
            <a:ext cx="9144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50000"/>
              </a:lnSpc>
              <a:defRPr/>
            </a:pPr>
            <a:r>
              <a:rPr lang="en-US" b="false" i="false" strike="noStrike" u="none" sz="1400">
                <a:solidFill>
                  <a:srgbClr val="FFFFFF">
                    <a:alpha val="85098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·　培训　→　从"方法论"到"内部能力"的关键桥梁</a:t>
            </a:r>
            <a:endParaRPr lang="en-US" sz="1100"/>
          </a:p>
        </p:txBody>
      </p:sp>
      <p:cxnSp>
        <p:nvCxnSpPr>
          <p:cNvPr name="Connector 8" id="8"/>
          <p:cNvCxnSpPr/>
          <p:nvPr/>
        </p:nvCxnSpPr>
        <p:spPr>
          <a:xfrm rot="-4774" flipH="false" flipV="false">
            <a:off x="1524004" y="5327650"/>
            <a:ext cx="9144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C8A44A">
                <a:alpha val="4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9" id="9"/>
          <p:cNvSpPr txBox="true"/>
          <p:nvPr/>
        </p:nvSpPr>
        <p:spPr>
          <a:xfrm rot="0" flipH="false" flipV="false">
            <a:off x="1524000" y="5588000"/>
            <a:ext cx="9144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500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当客户向AI提问"哪家供应商靠谱"时，你的品牌是出现在答案里，还是继续"查无此人"——</a:t>
            </a:r>
            <a:endParaRPr lang="en-US" sz="1100"/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500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这道题的答案，取决于</a:t>
            </a:r>
            <a:r>
              <a:rPr lang="en-US" b="true" i="false" strike="noStrike" u="none" sz="1500">
                <a:solidFill>
                  <a:srgbClr val="C8A44A"/>
                </a:solidFill>
                <a:latin typeface="Noto Sans SC"/>
                <a:ea typeface="Noto Sans SC"/>
                <a:cs typeface="Noto Sans SC"/>
                <a:sym typeface="Noto Sans SC"/>
              </a:rPr>
              <a:t>今天的行动</a:t>
            </a:r>
            <a:r>
              <a:rPr lang="en-US" b="false" i="false" strike="noStrike" u="none" sz="1500">
                <a:solidFill>
                  <a:srgbClr val="FFFFFF">
                    <a:alpha val="90196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。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762000"/>
            <a:ext cx="10160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26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入口与参考标准</a:t>
            </a:r>
            <a:endParaRPr lang="en-US" sz="1100"/>
          </a:p>
        </p:txBody>
      </p:sp>
      <p:cxnSp>
        <p:nvCxnSpPr>
          <p:cNvPr name="Connector 3" id="3"/>
          <p:cNvCxnSpPr/>
          <p:nvPr/>
        </p:nvCxnSpPr>
        <p:spPr>
          <a:xfrm rot="-42969" flipH="false" flipV="false">
            <a:off x="1016040" y="1390650"/>
            <a:ext cx="1016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38100" cmpd="sng" cap="flat">
            <a:solidFill>
              <a:srgbClr val="C8A44A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4" id="4"/>
          <p:cNvSpPr txBox="true"/>
          <p:nvPr/>
        </p:nvSpPr>
        <p:spPr>
          <a:xfrm rot="0" flipH="false" flipV="false">
            <a:off x="1016000" y="2032000"/>
            <a:ext cx="457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方法论入口</a:t>
            </a:r>
            <a:endParaRPr lang="en-US" sz="1100"/>
          </a:p>
        </p:txBody>
      </p:sp>
      <p:sp>
        <p:nvSpPr>
          <p:cNvPr name="AutoShape 5" id="5"/>
          <p:cNvSpPr/>
          <p:nvPr/>
        </p:nvSpPr>
        <p:spPr>
          <a:xfrm rot="0" flipH="false" flipV="false">
            <a:off x="1016000" y="2667000"/>
            <a:ext cx="4572000" cy="1016000"/>
          </a:xfrm>
          <a:prstGeom prst="roundRect">
            <a:avLst>
              <a:gd name="adj" fmla="val 0"/>
            </a:avLst>
          </a:prstGeom>
          <a:solidFill>
            <a:srgbClr val="0D2B4E">
              <a:alpha val="5000"/>
            </a:srgbClr>
          </a:solidFill>
          <a:ln w="12700" cmpd="sng" cap="flat">
            <a:solidFill>
              <a:srgbClr val="0D2B4E">
                <a:alpha val="2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270000" y="2857500"/>
            <a:ext cx="4064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福建艾索　·　</a:t>
            </a:r>
            <a:r>
              <a:rPr lang="en-US" b="fals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  <a:hlinkClick r:id="rId2" tooltip="https://www.fjiso.c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www.fjiso.cn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270000" y="3302000"/>
            <a:ext cx="4064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睿擎科技　·　</a:t>
            </a:r>
            <a:r>
              <a:rPr lang="en-US" b="false" i="false" strike="noStrike" u="none" sz="14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  <a:hlinkClick r:id="rId3" tooltip="https://www.ruigeo.co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www.ruigeo.com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6350000" y="2032000"/>
            <a:ext cx="4826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0D2B4E"/>
                </a:solidFill>
                <a:latin typeface="Noto Sans SC"/>
                <a:ea typeface="Noto Sans SC"/>
                <a:cs typeface="Noto Sans SC"/>
                <a:sym typeface="Noto Sans SC"/>
              </a:rPr>
              <a:t>参考标准全文</a:t>
            </a:r>
            <a:endParaRPr lang="en-US" sz="1100"/>
          </a:p>
        </p:txBody>
      </p:sp>
      <p:sp>
        <p:nvSpPr>
          <p:cNvPr name="AutoShape 9" id="9"/>
          <p:cNvSpPr/>
          <p:nvPr/>
        </p:nvSpPr>
        <p:spPr>
          <a:xfrm rot="0" flipH="false" flipV="false">
            <a:off x="6350000" y="2667000"/>
            <a:ext cx="4826000" cy="2286000"/>
          </a:xfrm>
          <a:prstGeom prst="roundRect">
            <a:avLst>
              <a:gd name="adj" fmla="val 0"/>
            </a:avLst>
          </a:prstGeom>
          <a:solidFill>
            <a:srgbClr val="C8A44A">
              <a:alpha val="8000"/>
            </a:srgbClr>
          </a:solidFill>
          <a:ln w="12700" cmpd="sng" cap="flat">
            <a:solidFill>
              <a:srgbClr val="C8A44A">
                <a:alpha val="40000"/>
              </a:srgbClr>
            </a:solidFill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6604000" y="2857500"/>
            <a:ext cx="4318000" cy="190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66666"/>
              </a:lnSpc>
              <a:defRPr/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·　GB/T 45341-2025</a:t>
            </a:r>
            <a:endParaRPr lang="en-US" sz="1100"/>
          </a:p>
          <a:p>
            <a:pPr algn="l" marL="0" indent="0">
              <a:lnSpc>
                <a:spcPct val="166666"/>
              </a:lnSpc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·　GB/T 45988-2025</a:t>
            </a:r>
          </a:p>
          <a:p>
            <a:pPr algn="l" marL="0" indent="0">
              <a:lnSpc>
                <a:spcPct val="166666"/>
              </a:lnSpc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·　GB/T 23011-2022</a:t>
            </a:r>
          </a:p>
          <a:p>
            <a:pPr algn="l" marL="0" indent="0">
              <a:lnSpc>
                <a:spcPct val="166666"/>
              </a:lnSpc>
            </a:pPr>
            <a:r>
              <a:rPr lang="en-US" b="false" i="false" strike="noStrike" u="none" sz="1400">
                <a:solidFill>
                  <a:srgbClr val="2B2F36"/>
                </a:solidFill>
                <a:latin typeface="Noto Sans SC"/>
                <a:ea typeface="Noto Sans SC"/>
                <a:cs typeface="Noto Sans SC"/>
                <a:sym typeface="Noto Sans SC"/>
              </a:rPr>
              <a:t>·　ISO/IEC 42001</a:t>
            </a:r>
          </a:p>
        </p:txBody>
      </p:sp>
      <p:cxnSp>
        <p:nvCxnSpPr>
          <p:cNvPr name="Connector 11" id="11"/>
          <p:cNvCxnSpPr/>
          <p:nvPr/>
        </p:nvCxnSpPr>
        <p:spPr>
          <a:xfrm rot="-4297" flipH="false" flipV="false">
            <a:off x="1016004" y="5581650"/>
            <a:ext cx="1016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0D2B4E">
                <a:alpha val="15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 txBox="true"/>
          <p:nvPr/>
        </p:nvSpPr>
        <p:spPr>
          <a:xfrm rot="0" flipH="false" flipV="false">
            <a:off x="1016000" y="5778500"/>
            <a:ext cx="1016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787878"/>
                </a:solidFill>
                <a:latin typeface="Noto Sans SC"/>
                <a:ea typeface="Noto Sans SC"/>
                <a:cs typeface="Noto Sans SC"/>
                <a:sym typeface="Noto Sans SC"/>
              </a:rPr>
              <a:t>感谢聆听　·　睿擎GEO双五模型 V3.0　·　2026年10月</a:t>
            </a:r>
            <a:endParaRPr lang="en-US" sz="1100"/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0" y="6318250"/>
            <a:ext cx="1524000" cy="5397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{"Label":"1","ContentProducer":"001191110102MACQD9K64010000","ProduceID":"7694598546243177432","ReservedCode1":"","ContentPropagator":"","PropagateID":"","ReservedCode2":""}</vt:lpwstr>
  </property>
</Properties>
</file>